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notesMasterIdLst>
    <p:notesMasterId r:id="rId43"/>
  </p:notesMasterIdLst>
  <p:sldIdLst>
    <p:sldId id="256" r:id="rId2"/>
    <p:sldId id="259" r:id="rId3"/>
    <p:sldId id="300" r:id="rId4"/>
    <p:sldId id="301" r:id="rId5"/>
    <p:sldId id="302" r:id="rId6"/>
    <p:sldId id="308" r:id="rId7"/>
    <p:sldId id="257" r:id="rId8"/>
    <p:sldId id="303" r:id="rId9"/>
    <p:sldId id="304" r:id="rId10"/>
    <p:sldId id="305" r:id="rId11"/>
    <p:sldId id="258" r:id="rId12"/>
    <p:sldId id="282" r:id="rId13"/>
    <p:sldId id="309" r:id="rId14"/>
    <p:sldId id="260" r:id="rId15"/>
    <p:sldId id="283" r:id="rId16"/>
    <p:sldId id="295" r:id="rId17"/>
    <p:sldId id="261" r:id="rId18"/>
    <p:sldId id="262" r:id="rId19"/>
    <p:sldId id="263" r:id="rId20"/>
    <p:sldId id="294" r:id="rId21"/>
    <p:sldId id="296" r:id="rId22"/>
    <p:sldId id="265" r:id="rId23"/>
    <p:sldId id="286" r:id="rId24"/>
    <p:sldId id="266" r:id="rId25"/>
    <p:sldId id="267" r:id="rId26"/>
    <p:sldId id="287" r:id="rId27"/>
    <p:sldId id="297" r:id="rId28"/>
    <p:sldId id="298" r:id="rId29"/>
    <p:sldId id="306" r:id="rId30"/>
    <p:sldId id="288" r:id="rId31"/>
    <p:sldId id="307" r:id="rId32"/>
    <p:sldId id="285" r:id="rId33"/>
    <p:sldId id="289" r:id="rId34"/>
    <p:sldId id="290" r:id="rId35"/>
    <p:sldId id="292" r:id="rId36"/>
    <p:sldId id="268" r:id="rId37"/>
    <p:sldId id="269" r:id="rId38"/>
    <p:sldId id="291" r:id="rId39"/>
    <p:sldId id="271" r:id="rId40"/>
    <p:sldId id="293" r:id="rId41"/>
    <p:sldId id="272" r:id="rId42"/>
  </p:sldIdLst>
  <p:sldSz cx="9144000" cy="6858000" type="screen4x3"/>
  <p:notesSz cx="6858000" cy="9144000"/>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1432" autoAdjust="0"/>
  </p:normalViewPr>
  <p:slideViewPr>
    <p:cSldViewPr>
      <p:cViewPr varScale="1">
        <p:scale>
          <a:sx n="100" d="100"/>
          <a:sy n="100" d="100"/>
        </p:scale>
        <p:origin x="696" y="84"/>
      </p:cViewPr>
      <p:guideLst>
        <p:guide orient="horz" pos="2160"/>
        <p:guide pos="2880"/>
      </p:guideLst>
    </p:cSldViewPr>
  </p:slideViewPr>
  <p:outlineViewPr>
    <p:cViewPr>
      <p:scale>
        <a:sx n="33" d="100"/>
        <a:sy n="33" d="100"/>
      </p:scale>
      <p:origin x="42" y="43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086748-202D-4779-AAA4-66EC24186871}" type="datetimeFigureOut">
              <a:rPr lang="en-US" smtClean="0"/>
              <a:t>8/6/2018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D7CE61-7946-4F07-86EE-A13B68AD85D3}" type="slidenum">
              <a:rPr lang="en-US" smtClean="0"/>
              <a:t>‹#›</a:t>
            </a:fld>
            <a:endParaRPr lang="en-US"/>
          </a:p>
        </p:txBody>
      </p:sp>
    </p:spTree>
    <p:extLst>
      <p:ext uri="{BB962C8B-B14F-4D97-AF65-F5344CB8AC3E}">
        <p14:creationId xmlns:p14="http://schemas.microsoft.com/office/powerpoint/2010/main" val="198013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youtube.com/watch?v=wJHOqvlntoc&amp;feature=results_video&amp;playnext=1&amp;list=PL8C32730BE04D472D"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Placeholder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r>
              <a:rPr lang="en-US"/>
              <a:t>Independence would come from England in 1793.  Founding fathers would develop a new system of land distribution.  At that point, they agreed all unsettled land would come under the authority of the federal government, which could then sell it.</a:t>
            </a:r>
          </a:p>
          <a:p>
            <a:endParaRPr lang="en-US"/>
          </a:p>
          <a:p>
            <a:r>
              <a:rPr lang="en-US"/>
              <a:t>Settlers would be able to own clear title to land after having remained on the land and worked on the land via the Homestead Act of 1862.</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Placeholder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r>
              <a:rPr lang="en-US"/>
              <a:t>Independence would come from England in 1793.  Founding fathers would develop a new system of land distribution.  At that point, they agreed all unsettled land would come under the authority of the federal government, which could then sell it.</a:t>
            </a:r>
          </a:p>
          <a:p>
            <a:endParaRPr lang="en-US"/>
          </a:p>
          <a:p>
            <a:r>
              <a:rPr lang="en-US"/>
              <a:t>Settlers would be able to own clear title to land after having remained on the land and worked on the land via the Homestead Act of 1862.</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Placeholder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Placeholder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668953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Placeholder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r>
              <a:rPr lang="en-US"/>
              <a:t>Thomas Jefferson - a main author and signer of the Declaration of Independence.</a:t>
            </a:r>
          </a:p>
          <a:p>
            <a:r>
              <a:rPr lang="en-US"/>
              <a:t>Assertions made by T Jefferson’s statement:</a:t>
            </a:r>
          </a:p>
          <a:p>
            <a:r>
              <a:rPr lang="en-US"/>
              <a:t>	Political duty to preserve…</a:t>
            </a:r>
          </a:p>
          <a:p>
            <a:r>
              <a:rPr lang="en-US"/>
              <a:t>	- A population that owns &amp; works it’s land is less susceptable to short term unstable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http://www.youtube.com/watch?v=wJHOqvlntoc&amp;feature=results_video&amp;playnext=1&amp;list=PL8C32730BE04D472D</a:t>
            </a:r>
            <a:endParaRPr lang="en-US" dirty="0"/>
          </a:p>
        </p:txBody>
      </p:sp>
      <p:sp>
        <p:nvSpPr>
          <p:cNvPr id="4" name="Slide Number Placeholder 3"/>
          <p:cNvSpPr>
            <a:spLocks noGrp="1"/>
          </p:cNvSpPr>
          <p:nvPr>
            <p:ph type="sldNum" sz="quarter" idx="10"/>
          </p:nvPr>
        </p:nvSpPr>
        <p:spPr/>
        <p:txBody>
          <a:bodyPr/>
          <a:lstStyle/>
          <a:p>
            <a:fld id="{E0D7CE61-7946-4F07-86EE-A13B68AD85D3}" type="slidenum">
              <a:rPr lang="en-US" smtClean="0"/>
              <a:t>36</a:t>
            </a:fld>
            <a:endParaRPr lang="en-US"/>
          </a:p>
        </p:txBody>
      </p:sp>
    </p:spTree>
    <p:extLst>
      <p:ext uri="{BB962C8B-B14F-4D97-AF65-F5344CB8AC3E}">
        <p14:creationId xmlns:p14="http://schemas.microsoft.com/office/powerpoint/2010/main" val="2337568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B50E5-450A-43D4-BA41-64852D43B3F7}"/>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721D479-A6DD-4152-9E5E-11233E5F65E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5524D03-676A-4946-924B-B331F3A0C05C}"/>
              </a:ext>
            </a:extLst>
          </p:cNvPr>
          <p:cNvSpPr>
            <a:spLocks noGrp="1"/>
          </p:cNvSpPr>
          <p:nvPr>
            <p:ph type="dt" sz="half" idx="10"/>
          </p:nvPr>
        </p:nvSpPr>
        <p:spPr/>
        <p:txBody>
          <a:bodyPr/>
          <a:lstStyle/>
          <a:p>
            <a:fld id="{66187911-F1DF-4C7B-87B3-6B802AEAA1E3}" type="datetimeFigureOut">
              <a:rPr lang="en-US" smtClean="0"/>
              <a:pPr/>
              <a:t>8/6/2018</a:t>
            </a:fld>
            <a:endParaRPr lang="en-US"/>
          </a:p>
        </p:txBody>
      </p:sp>
      <p:sp>
        <p:nvSpPr>
          <p:cNvPr id="5" name="Footer Placeholder 4">
            <a:extLst>
              <a:ext uri="{FF2B5EF4-FFF2-40B4-BE49-F238E27FC236}">
                <a16:creationId xmlns:a16="http://schemas.microsoft.com/office/drawing/2014/main" id="{53A4D4E3-36A0-48E3-91D9-9BB03B095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9C8CD3-EA7F-4FB1-8CDC-A19B1CD295B0}"/>
              </a:ext>
            </a:extLst>
          </p:cNvPr>
          <p:cNvSpPr>
            <a:spLocks noGrp="1"/>
          </p:cNvSpPr>
          <p:nvPr>
            <p:ph type="sldNum" sz="quarter" idx="12"/>
          </p:nvPr>
        </p:nvSpPr>
        <p:spPr/>
        <p:txBody>
          <a:bodyPr/>
          <a:lstStyle/>
          <a:p>
            <a:fld id="{4B2BDA86-56C3-4D45-8CCD-C9F01FED555F}" type="slidenum">
              <a:rPr lang="en-US" smtClean="0"/>
              <a:pPr/>
              <a:t>‹#›</a:t>
            </a:fld>
            <a:endParaRPr lang="en-US"/>
          </a:p>
        </p:txBody>
      </p:sp>
    </p:spTree>
    <p:extLst>
      <p:ext uri="{BB962C8B-B14F-4D97-AF65-F5344CB8AC3E}">
        <p14:creationId xmlns:p14="http://schemas.microsoft.com/office/powerpoint/2010/main" val="3646269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C90E8-B130-446D-804F-A967F76298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9A22B9-7D72-4321-825D-83AC9DFEE4B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2B1B65-E3A2-4B60-B16A-B5AAC6BCC498}"/>
              </a:ext>
            </a:extLst>
          </p:cNvPr>
          <p:cNvSpPr>
            <a:spLocks noGrp="1"/>
          </p:cNvSpPr>
          <p:nvPr>
            <p:ph type="dt" sz="half" idx="10"/>
          </p:nvPr>
        </p:nvSpPr>
        <p:spPr/>
        <p:txBody>
          <a:bodyPr/>
          <a:lstStyle/>
          <a:p>
            <a:fld id="{66187911-F1DF-4C7B-87B3-6B802AEAA1E3}" type="datetimeFigureOut">
              <a:rPr lang="en-US" smtClean="0"/>
              <a:pPr/>
              <a:t>8/6/2018</a:t>
            </a:fld>
            <a:endParaRPr lang="en-US"/>
          </a:p>
        </p:txBody>
      </p:sp>
      <p:sp>
        <p:nvSpPr>
          <p:cNvPr id="5" name="Footer Placeholder 4">
            <a:extLst>
              <a:ext uri="{FF2B5EF4-FFF2-40B4-BE49-F238E27FC236}">
                <a16:creationId xmlns:a16="http://schemas.microsoft.com/office/drawing/2014/main" id="{ABF38B6E-00C0-4690-A687-1D5B98A4F0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65B51C-5409-41FA-AD07-83697576EF1C}"/>
              </a:ext>
            </a:extLst>
          </p:cNvPr>
          <p:cNvSpPr>
            <a:spLocks noGrp="1"/>
          </p:cNvSpPr>
          <p:nvPr>
            <p:ph type="sldNum" sz="quarter" idx="12"/>
          </p:nvPr>
        </p:nvSpPr>
        <p:spPr/>
        <p:txBody>
          <a:bodyPr/>
          <a:lstStyle/>
          <a:p>
            <a:fld id="{4B2BDA86-56C3-4D45-8CCD-C9F01FED555F}" type="slidenum">
              <a:rPr lang="en-US" smtClean="0"/>
              <a:pPr/>
              <a:t>‹#›</a:t>
            </a:fld>
            <a:endParaRPr lang="en-US"/>
          </a:p>
        </p:txBody>
      </p:sp>
    </p:spTree>
    <p:extLst>
      <p:ext uri="{BB962C8B-B14F-4D97-AF65-F5344CB8AC3E}">
        <p14:creationId xmlns:p14="http://schemas.microsoft.com/office/powerpoint/2010/main" val="3819158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0488-64F7-48DE-86D8-DE022EE4022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EA849B5-6450-4AAA-A1D1-CF452D63C62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E2EFB61-DA55-423E-A438-AB8C666965B2}"/>
              </a:ext>
            </a:extLst>
          </p:cNvPr>
          <p:cNvSpPr>
            <a:spLocks noGrp="1"/>
          </p:cNvSpPr>
          <p:nvPr>
            <p:ph type="dt" sz="half" idx="10"/>
          </p:nvPr>
        </p:nvSpPr>
        <p:spPr/>
        <p:txBody>
          <a:bodyPr/>
          <a:lstStyle/>
          <a:p>
            <a:fld id="{66187911-F1DF-4C7B-87B3-6B802AEAA1E3}" type="datetimeFigureOut">
              <a:rPr lang="en-US" smtClean="0"/>
              <a:pPr/>
              <a:t>8/6/2018</a:t>
            </a:fld>
            <a:endParaRPr lang="en-US"/>
          </a:p>
        </p:txBody>
      </p:sp>
      <p:sp>
        <p:nvSpPr>
          <p:cNvPr id="5" name="Footer Placeholder 4">
            <a:extLst>
              <a:ext uri="{FF2B5EF4-FFF2-40B4-BE49-F238E27FC236}">
                <a16:creationId xmlns:a16="http://schemas.microsoft.com/office/drawing/2014/main" id="{81AB3694-D1A2-4579-9D18-BE436EF4E2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A44093-C20D-4AE9-893F-888FB6E24769}"/>
              </a:ext>
            </a:extLst>
          </p:cNvPr>
          <p:cNvSpPr>
            <a:spLocks noGrp="1"/>
          </p:cNvSpPr>
          <p:nvPr>
            <p:ph type="sldNum" sz="quarter" idx="12"/>
          </p:nvPr>
        </p:nvSpPr>
        <p:spPr/>
        <p:txBody>
          <a:bodyPr/>
          <a:lstStyle/>
          <a:p>
            <a:fld id="{4B2BDA86-56C3-4D45-8CCD-C9F01FED555F}" type="slidenum">
              <a:rPr lang="en-US" smtClean="0"/>
              <a:pPr/>
              <a:t>‹#›</a:t>
            </a:fld>
            <a:endParaRPr lang="en-US"/>
          </a:p>
        </p:txBody>
      </p:sp>
    </p:spTree>
    <p:extLst>
      <p:ext uri="{BB962C8B-B14F-4D97-AF65-F5344CB8AC3E}">
        <p14:creationId xmlns:p14="http://schemas.microsoft.com/office/powerpoint/2010/main" val="1627962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C32C2-BFE2-4159-82CA-5BDD593340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B47D9E-EB3A-4D32-80D5-C6D32142793A}"/>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1E4F73-2718-420B-BF11-09996146D705}"/>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9D41AF-A7FD-41A3-BEA6-4A526BE4378F}"/>
              </a:ext>
            </a:extLst>
          </p:cNvPr>
          <p:cNvSpPr>
            <a:spLocks noGrp="1"/>
          </p:cNvSpPr>
          <p:nvPr>
            <p:ph type="dt" sz="half" idx="10"/>
          </p:nvPr>
        </p:nvSpPr>
        <p:spPr/>
        <p:txBody>
          <a:bodyPr/>
          <a:lstStyle/>
          <a:p>
            <a:fld id="{66187911-F1DF-4C7B-87B3-6B802AEAA1E3}" type="datetimeFigureOut">
              <a:rPr lang="en-US" smtClean="0"/>
              <a:pPr/>
              <a:t>8/6/2018</a:t>
            </a:fld>
            <a:endParaRPr lang="en-US"/>
          </a:p>
        </p:txBody>
      </p:sp>
      <p:sp>
        <p:nvSpPr>
          <p:cNvPr id="6" name="Footer Placeholder 5">
            <a:extLst>
              <a:ext uri="{FF2B5EF4-FFF2-40B4-BE49-F238E27FC236}">
                <a16:creationId xmlns:a16="http://schemas.microsoft.com/office/drawing/2014/main" id="{9BC1301E-1AEF-4A0E-93FF-52C1CCEBAA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B9FBE4-CEA8-42BD-A360-10315912088D}"/>
              </a:ext>
            </a:extLst>
          </p:cNvPr>
          <p:cNvSpPr>
            <a:spLocks noGrp="1"/>
          </p:cNvSpPr>
          <p:nvPr>
            <p:ph type="sldNum" sz="quarter" idx="12"/>
          </p:nvPr>
        </p:nvSpPr>
        <p:spPr/>
        <p:txBody>
          <a:bodyPr/>
          <a:lstStyle/>
          <a:p>
            <a:fld id="{4B2BDA86-56C3-4D45-8CCD-C9F01FED555F}" type="slidenum">
              <a:rPr lang="en-US" smtClean="0"/>
              <a:pPr/>
              <a:t>‹#›</a:t>
            </a:fld>
            <a:endParaRPr lang="en-US"/>
          </a:p>
        </p:txBody>
      </p:sp>
    </p:spTree>
    <p:extLst>
      <p:ext uri="{BB962C8B-B14F-4D97-AF65-F5344CB8AC3E}">
        <p14:creationId xmlns:p14="http://schemas.microsoft.com/office/powerpoint/2010/main" val="473484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8717C-F5FB-46C9-9C36-1BE044E9A87A}"/>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044A9B-85B9-4E0E-B6F9-14AEAEFE1A1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9E83D98B-95A3-44E1-82BC-C422D970CCBC}"/>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AA623F-C1DF-4266-9490-402E3DE14773}"/>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A2E1B7E-3480-4058-B872-1D4FA8DE9DF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F6D8CB-8D2A-4117-919A-07C115916402}"/>
              </a:ext>
            </a:extLst>
          </p:cNvPr>
          <p:cNvSpPr>
            <a:spLocks noGrp="1"/>
          </p:cNvSpPr>
          <p:nvPr>
            <p:ph type="dt" sz="half" idx="10"/>
          </p:nvPr>
        </p:nvSpPr>
        <p:spPr/>
        <p:txBody>
          <a:bodyPr/>
          <a:lstStyle/>
          <a:p>
            <a:fld id="{66187911-F1DF-4C7B-87B3-6B802AEAA1E3}" type="datetimeFigureOut">
              <a:rPr lang="en-US" smtClean="0"/>
              <a:pPr/>
              <a:t>8/6/2018</a:t>
            </a:fld>
            <a:endParaRPr lang="en-US"/>
          </a:p>
        </p:txBody>
      </p:sp>
      <p:sp>
        <p:nvSpPr>
          <p:cNvPr id="8" name="Footer Placeholder 7">
            <a:extLst>
              <a:ext uri="{FF2B5EF4-FFF2-40B4-BE49-F238E27FC236}">
                <a16:creationId xmlns:a16="http://schemas.microsoft.com/office/drawing/2014/main" id="{C3F3B3ED-5C0F-44B2-9A66-FCACF411AD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C28B4-78E8-4C50-94A7-43CFEFA82448}"/>
              </a:ext>
            </a:extLst>
          </p:cNvPr>
          <p:cNvSpPr>
            <a:spLocks noGrp="1"/>
          </p:cNvSpPr>
          <p:nvPr>
            <p:ph type="sldNum" sz="quarter" idx="12"/>
          </p:nvPr>
        </p:nvSpPr>
        <p:spPr/>
        <p:txBody>
          <a:bodyPr/>
          <a:lstStyle/>
          <a:p>
            <a:fld id="{4B2BDA86-56C3-4D45-8CCD-C9F01FED555F}" type="slidenum">
              <a:rPr lang="en-US" smtClean="0"/>
              <a:pPr/>
              <a:t>‹#›</a:t>
            </a:fld>
            <a:endParaRPr lang="en-US"/>
          </a:p>
        </p:txBody>
      </p:sp>
    </p:spTree>
    <p:extLst>
      <p:ext uri="{BB962C8B-B14F-4D97-AF65-F5344CB8AC3E}">
        <p14:creationId xmlns:p14="http://schemas.microsoft.com/office/powerpoint/2010/main" val="1355672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8BE76-3FFE-4F9C-9EF1-9624EE328F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18FBE2-BFB5-4EA6-A457-4EAED9BE447B}"/>
              </a:ext>
            </a:extLst>
          </p:cNvPr>
          <p:cNvSpPr>
            <a:spLocks noGrp="1"/>
          </p:cNvSpPr>
          <p:nvPr>
            <p:ph type="dt" sz="half" idx="10"/>
          </p:nvPr>
        </p:nvSpPr>
        <p:spPr/>
        <p:txBody>
          <a:bodyPr/>
          <a:lstStyle/>
          <a:p>
            <a:fld id="{66187911-F1DF-4C7B-87B3-6B802AEAA1E3}" type="datetimeFigureOut">
              <a:rPr lang="en-US" smtClean="0"/>
              <a:pPr/>
              <a:t>8/6/2018</a:t>
            </a:fld>
            <a:endParaRPr lang="en-US"/>
          </a:p>
        </p:txBody>
      </p:sp>
      <p:sp>
        <p:nvSpPr>
          <p:cNvPr id="4" name="Footer Placeholder 3">
            <a:extLst>
              <a:ext uri="{FF2B5EF4-FFF2-40B4-BE49-F238E27FC236}">
                <a16:creationId xmlns:a16="http://schemas.microsoft.com/office/drawing/2014/main" id="{3EDA2445-3379-4FCE-A444-24C7051005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E88C4E-C622-4F8C-942A-58846B8146F3}"/>
              </a:ext>
            </a:extLst>
          </p:cNvPr>
          <p:cNvSpPr>
            <a:spLocks noGrp="1"/>
          </p:cNvSpPr>
          <p:nvPr>
            <p:ph type="sldNum" sz="quarter" idx="12"/>
          </p:nvPr>
        </p:nvSpPr>
        <p:spPr/>
        <p:txBody>
          <a:bodyPr/>
          <a:lstStyle/>
          <a:p>
            <a:fld id="{4B2BDA86-56C3-4D45-8CCD-C9F01FED555F}" type="slidenum">
              <a:rPr lang="en-US" smtClean="0"/>
              <a:pPr/>
              <a:t>‹#›</a:t>
            </a:fld>
            <a:endParaRPr lang="en-US"/>
          </a:p>
        </p:txBody>
      </p:sp>
    </p:spTree>
    <p:extLst>
      <p:ext uri="{BB962C8B-B14F-4D97-AF65-F5344CB8AC3E}">
        <p14:creationId xmlns:p14="http://schemas.microsoft.com/office/powerpoint/2010/main" val="3189002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BF0F6A-4CDB-45D0-933E-EA73682C0647}"/>
              </a:ext>
            </a:extLst>
          </p:cNvPr>
          <p:cNvSpPr>
            <a:spLocks noGrp="1"/>
          </p:cNvSpPr>
          <p:nvPr>
            <p:ph type="dt" sz="half" idx="10"/>
          </p:nvPr>
        </p:nvSpPr>
        <p:spPr/>
        <p:txBody>
          <a:bodyPr/>
          <a:lstStyle/>
          <a:p>
            <a:fld id="{66187911-F1DF-4C7B-87B3-6B802AEAA1E3}" type="datetimeFigureOut">
              <a:rPr lang="en-US" smtClean="0"/>
              <a:pPr/>
              <a:t>8/6/2018</a:t>
            </a:fld>
            <a:endParaRPr lang="en-US"/>
          </a:p>
        </p:txBody>
      </p:sp>
      <p:sp>
        <p:nvSpPr>
          <p:cNvPr id="3" name="Footer Placeholder 2">
            <a:extLst>
              <a:ext uri="{FF2B5EF4-FFF2-40B4-BE49-F238E27FC236}">
                <a16:creationId xmlns:a16="http://schemas.microsoft.com/office/drawing/2014/main" id="{FFC93B64-98B4-4592-B317-9A10CC3901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3BB34-1FE5-4401-ABE5-E730D8B9FC92}"/>
              </a:ext>
            </a:extLst>
          </p:cNvPr>
          <p:cNvSpPr>
            <a:spLocks noGrp="1"/>
          </p:cNvSpPr>
          <p:nvPr>
            <p:ph type="sldNum" sz="quarter" idx="12"/>
          </p:nvPr>
        </p:nvSpPr>
        <p:spPr/>
        <p:txBody>
          <a:bodyPr/>
          <a:lstStyle/>
          <a:p>
            <a:fld id="{4B2BDA86-56C3-4D45-8CCD-C9F01FED555F}" type="slidenum">
              <a:rPr lang="en-US" smtClean="0"/>
              <a:pPr/>
              <a:t>‹#›</a:t>
            </a:fld>
            <a:endParaRPr lang="en-US"/>
          </a:p>
        </p:txBody>
      </p:sp>
    </p:spTree>
    <p:extLst>
      <p:ext uri="{BB962C8B-B14F-4D97-AF65-F5344CB8AC3E}">
        <p14:creationId xmlns:p14="http://schemas.microsoft.com/office/powerpoint/2010/main" val="2352018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EB443-0FE9-4BDE-8813-B0171E661ED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F396871-7B2F-44ED-B522-075B1F547BF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4A1B95-3582-4D7B-BDA7-4039C51B325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AF957A3-16D0-4A40-902A-88FF8E07FECD}"/>
              </a:ext>
            </a:extLst>
          </p:cNvPr>
          <p:cNvSpPr>
            <a:spLocks noGrp="1"/>
          </p:cNvSpPr>
          <p:nvPr>
            <p:ph type="dt" sz="half" idx="10"/>
          </p:nvPr>
        </p:nvSpPr>
        <p:spPr/>
        <p:txBody>
          <a:bodyPr/>
          <a:lstStyle/>
          <a:p>
            <a:fld id="{66187911-F1DF-4C7B-87B3-6B802AEAA1E3}" type="datetimeFigureOut">
              <a:rPr lang="en-US" smtClean="0"/>
              <a:pPr/>
              <a:t>8/6/2018</a:t>
            </a:fld>
            <a:endParaRPr lang="en-US"/>
          </a:p>
        </p:txBody>
      </p:sp>
      <p:sp>
        <p:nvSpPr>
          <p:cNvPr id="6" name="Footer Placeholder 5">
            <a:extLst>
              <a:ext uri="{FF2B5EF4-FFF2-40B4-BE49-F238E27FC236}">
                <a16:creationId xmlns:a16="http://schemas.microsoft.com/office/drawing/2014/main" id="{C1A8B7F1-2C91-4D5B-9821-CDB0EA1F84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DA0941-AB37-4DAB-8676-1021905D24F7}"/>
              </a:ext>
            </a:extLst>
          </p:cNvPr>
          <p:cNvSpPr>
            <a:spLocks noGrp="1"/>
          </p:cNvSpPr>
          <p:nvPr>
            <p:ph type="sldNum" sz="quarter" idx="12"/>
          </p:nvPr>
        </p:nvSpPr>
        <p:spPr/>
        <p:txBody>
          <a:bodyPr/>
          <a:lstStyle/>
          <a:p>
            <a:fld id="{4B2BDA86-56C3-4D45-8CCD-C9F01FED555F}" type="slidenum">
              <a:rPr lang="en-US" smtClean="0"/>
              <a:pPr/>
              <a:t>‹#›</a:t>
            </a:fld>
            <a:endParaRPr lang="en-US"/>
          </a:p>
        </p:txBody>
      </p:sp>
    </p:spTree>
    <p:extLst>
      <p:ext uri="{BB962C8B-B14F-4D97-AF65-F5344CB8AC3E}">
        <p14:creationId xmlns:p14="http://schemas.microsoft.com/office/powerpoint/2010/main" val="63703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EB378-3753-4644-921E-4B6D516833A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E7C6AEB-8FA6-4237-A450-AEA04581B50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E8A64B8-B28F-407A-A4BB-BF1C181F8D4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1C32869F-8E20-47F2-95A6-174E9C7A4E8D}"/>
              </a:ext>
            </a:extLst>
          </p:cNvPr>
          <p:cNvSpPr>
            <a:spLocks noGrp="1"/>
          </p:cNvSpPr>
          <p:nvPr>
            <p:ph type="dt" sz="half" idx="10"/>
          </p:nvPr>
        </p:nvSpPr>
        <p:spPr/>
        <p:txBody>
          <a:bodyPr/>
          <a:lstStyle/>
          <a:p>
            <a:fld id="{66187911-F1DF-4C7B-87B3-6B802AEAA1E3}" type="datetimeFigureOut">
              <a:rPr lang="en-US" smtClean="0"/>
              <a:pPr/>
              <a:t>8/6/2018</a:t>
            </a:fld>
            <a:endParaRPr lang="en-US"/>
          </a:p>
        </p:txBody>
      </p:sp>
      <p:sp>
        <p:nvSpPr>
          <p:cNvPr id="6" name="Footer Placeholder 5">
            <a:extLst>
              <a:ext uri="{FF2B5EF4-FFF2-40B4-BE49-F238E27FC236}">
                <a16:creationId xmlns:a16="http://schemas.microsoft.com/office/drawing/2014/main" id="{EC0D8670-92E7-4AF3-A061-43FCBCBFDE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8A90D9-49B0-447D-9411-2CCECF232CD6}"/>
              </a:ext>
            </a:extLst>
          </p:cNvPr>
          <p:cNvSpPr>
            <a:spLocks noGrp="1"/>
          </p:cNvSpPr>
          <p:nvPr>
            <p:ph type="sldNum" sz="quarter" idx="12"/>
          </p:nvPr>
        </p:nvSpPr>
        <p:spPr/>
        <p:txBody>
          <a:bodyPr/>
          <a:lstStyle/>
          <a:p>
            <a:fld id="{4B2BDA86-56C3-4D45-8CCD-C9F01FED555F}" type="slidenum">
              <a:rPr lang="en-US" smtClean="0"/>
              <a:pPr/>
              <a:t>‹#›</a:t>
            </a:fld>
            <a:endParaRPr lang="en-US"/>
          </a:p>
        </p:txBody>
      </p:sp>
    </p:spTree>
    <p:extLst>
      <p:ext uri="{BB962C8B-B14F-4D97-AF65-F5344CB8AC3E}">
        <p14:creationId xmlns:p14="http://schemas.microsoft.com/office/powerpoint/2010/main" val="1312867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8E4DF-707A-4C31-B984-69CB3AB5A8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403595-8AF5-425F-B959-EBC9D4C4ED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60C039-0FCF-4A72-9088-2B950B23DBEC}"/>
              </a:ext>
            </a:extLst>
          </p:cNvPr>
          <p:cNvSpPr>
            <a:spLocks noGrp="1"/>
          </p:cNvSpPr>
          <p:nvPr>
            <p:ph type="dt" sz="half" idx="10"/>
          </p:nvPr>
        </p:nvSpPr>
        <p:spPr/>
        <p:txBody>
          <a:bodyPr/>
          <a:lstStyle/>
          <a:p>
            <a:fld id="{66187911-F1DF-4C7B-87B3-6B802AEAA1E3}" type="datetimeFigureOut">
              <a:rPr lang="en-US" smtClean="0"/>
              <a:pPr/>
              <a:t>8/6/2018</a:t>
            </a:fld>
            <a:endParaRPr lang="en-US"/>
          </a:p>
        </p:txBody>
      </p:sp>
      <p:sp>
        <p:nvSpPr>
          <p:cNvPr id="5" name="Footer Placeholder 4">
            <a:extLst>
              <a:ext uri="{FF2B5EF4-FFF2-40B4-BE49-F238E27FC236}">
                <a16:creationId xmlns:a16="http://schemas.microsoft.com/office/drawing/2014/main" id="{6712D535-3083-4C98-94F2-3C7DF2056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5DC9F0-5A8E-4CBB-B6A6-F7A7D41F531E}"/>
              </a:ext>
            </a:extLst>
          </p:cNvPr>
          <p:cNvSpPr>
            <a:spLocks noGrp="1"/>
          </p:cNvSpPr>
          <p:nvPr>
            <p:ph type="sldNum" sz="quarter" idx="12"/>
          </p:nvPr>
        </p:nvSpPr>
        <p:spPr/>
        <p:txBody>
          <a:bodyPr/>
          <a:lstStyle/>
          <a:p>
            <a:fld id="{4B2BDA86-56C3-4D45-8CCD-C9F01FED555F}" type="slidenum">
              <a:rPr lang="en-US" smtClean="0"/>
              <a:pPr/>
              <a:t>‹#›</a:t>
            </a:fld>
            <a:endParaRPr lang="en-US"/>
          </a:p>
        </p:txBody>
      </p:sp>
    </p:spTree>
    <p:extLst>
      <p:ext uri="{BB962C8B-B14F-4D97-AF65-F5344CB8AC3E}">
        <p14:creationId xmlns:p14="http://schemas.microsoft.com/office/powerpoint/2010/main" val="461962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CC3B0D-0575-4C9F-8C99-CF6C035FF9F4}"/>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19A873-55DA-4972-811D-183A997528C9}"/>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F8A6CF-6E89-4AA8-993B-4CCA5F6DACFA}"/>
              </a:ext>
            </a:extLst>
          </p:cNvPr>
          <p:cNvSpPr>
            <a:spLocks noGrp="1"/>
          </p:cNvSpPr>
          <p:nvPr>
            <p:ph type="dt" sz="half" idx="10"/>
          </p:nvPr>
        </p:nvSpPr>
        <p:spPr/>
        <p:txBody>
          <a:bodyPr/>
          <a:lstStyle/>
          <a:p>
            <a:fld id="{66187911-F1DF-4C7B-87B3-6B802AEAA1E3}" type="datetimeFigureOut">
              <a:rPr lang="en-US" smtClean="0"/>
              <a:pPr/>
              <a:t>8/6/2018</a:t>
            </a:fld>
            <a:endParaRPr lang="en-US"/>
          </a:p>
        </p:txBody>
      </p:sp>
      <p:sp>
        <p:nvSpPr>
          <p:cNvPr id="5" name="Footer Placeholder 4">
            <a:extLst>
              <a:ext uri="{FF2B5EF4-FFF2-40B4-BE49-F238E27FC236}">
                <a16:creationId xmlns:a16="http://schemas.microsoft.com/office/drawing/2014/main" id="{5105EA35-830B-4B17-BB2A-9CED468147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04BFE-71CE-4ED8-81F8-BD4BEC79335E}"/>
              </a:ext>
            </a:extLst>
          </p:cNvPr>
          <p:cNvSpPr>
            <a:spLocks noGrp="1"/>
          </p:cNvSpPr>
          <p:nvPr>
            <p:ph type="sldNum" sz="quarter" idx="12"/>
          </p:nvPr>
        </p:nvSpPr>
        <p:spPr/>
        <p:txBody>
          <a:bodyPr/>
          <a:lstStyle/>
          <a:p>
            <a:fld id="{4B2BDA86-56C3-4D45-8CCD-C9F01FED555F}" type="slidenum">
              <a:rPr lang="en-US" smtClean="0"/>
              <a:pPr/>
              <a:t>‹#›</a:t>
            </a:fld>
            <a:endParaRPr lang="en-US"/>
          </a:p>
        </p:txBody>
      </p:sp>
    </p:spTree>
    <p:extLst>
      <p:ext uri="{BB962C8B-B14F-4D97-AF65-F5344CB8AC3E}">
        <p14:creationId xmlns:p14="http://schemas.microsoft.com/office/powerpoint/2010/main" val="2712402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160F20-8D8B-411F-9CA8-AE2EFC0FFAB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6BD946-C2BC-4FC0-AFC8-694606F886B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66E329-1F53-4F21-BB81-6E890DC5873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6187911-F1DF-4C7B-87B3-6B802AEAA1E3}" type="datetimeFigureOut">
              <a:rPr lang="en-US" smtClean="0"/>
              <a:pPr/>
              <a:t>8/6/2018</a:t>
            </a:fld>
            <a:endParaRPr lang="en-US"/>
          </a:p>
        </p:txBody>
      </p:sp>
      <p:sp>
        <p:nvSpPr>
          <p:cNvPr id="5" name="Footer Placeholder 4">
            <a:extLst>
              <a:ext uri="{FF2B5EF4-FFF2-40B4-BE49-F238E27FC236}">
                <a16:creationId xmlns:a16="http://schemas.microsoft.com/office/drawing/2014/main" id="{C66838F0-080C-4D8F-B8CC-7073BDAB275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9889939-EA74-41D9-B068-0F45612918E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B2BDA86-56C3-4D45-8CCD-C9F01FED555F}" type="slidenum">
              <a:rPr lang="en-US" smtClean="0"/>
              <a:pPr/>
              <a:t>‹#›</a:t>
            </a:fld>
            <a:endParaRPr lang="en-US"/>
          </a:p>
        </p:txBody>
      </p:sp>
    </p:spTree>
    <p:extLst>
      <p:ext uri="{BB962C8B-B14F-4D97-AF65-F5344CB8AC3E}">
        <p14:creationId xmlns:p14="http://schemas.microsoft.com/office/powerpoint/2010/main" val="3545045570"/>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6.gif"/></Relationships>
</file>

<file path=ppt/slides/_rels/slide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3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8657" y="228600"/>
            <a:ext cx="8785343" cy="914400"/>
          </a:xfrm>
        </p:spPr>
        <p:txBody>
          <a:bodyPr/>
          <a:lstStyle/>
          <a:p>
            <a:r>
              <a:rPr lang="en-US" dirty="0"/>
              <a:t>American Agricultural Development</a:t>
            </a:r>
          </a:p>
        </p:txBody>
      </p:sp>
      <p:sp>
        <p:nvSpPr>
          <p:cNvPr id="3" name="Subtitle 2"/>
          <p:cNvSpPr>
            <a:spLocks noGrp="1"/>
          </p:cNvSpPr>
          <p:nvPr>
            <p:ph type="subTitle" idx="1"/>
          </p:nvPr>
        </p:nvSpPr>
        <p:spPr>
          <a:xfrm>
            <a:off x="4660392" y="3441192"/>
            <a:ext cx="3505200" cy="1371600"/>
          </a:xfrm>
        </p:spPr>
        <p:txBody>
          <a:bodyPr>
            <a:normAutofit/>
          </a:bodyPr>
          <a:lstStyle/>
          <a:p>
            <a:endParaRPr lang="en-US" dirty="0"/>
          </a:p>
          <a:p>
            <a:r>
              <a:rPr lang="en-US" dirty="0"/>
              <a:t>AG 101 </a:t>
            </a:r>
          </a:p>
          <a:p>
            <a:r>
              <a:rPr lang="en-US" dirty="0"/>
              <a:t>Ag &amp; The Modern World</a:t>
            </a:r>
          </a:p>
        </p:txBody>
      </p:sp>
      <p:pic>
        <p:nvPicPr>
          <p:cNvPr id="61442" name="Picture 2" descr="http://www.fashion-reply.com/img/vs/the-development-of-american-agriculture/salinity.jpg"/>
          <p:cNvPicPr>
            <a:picLocks noChangeAspect="1" noChangeArrowheads="1"/>
          </p:cNvPicPr>
          <p:nvPr/>
        </p:nvPicPr>
        <p:blipFill>
          <a:blip r:embed="rId2" cstate="print"/>
          <a:srcRect/>
          <a:stretch>
            <a:fillRect/>
          </a:stretch>
        </p:blipFill>
        <p:spPr bwMode="auto">
          <a:xfrm>
            <a:off x="990600" y="1447800"/>
            <a:ext cx="3092685" cy="5010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1333500" y="1295400"/>
            <a:ext cx="6477000" cy="1143000"/>
          </a:xfrm>
        </p:spPr>
        <p:txBody>
          <a:bodyPr>
            <a:normAutofit fontScale="90000"/>
          </a:bodyPr>
          <a:lstStyle/>
          <a:p>
            <a:pPr algn="ctr"/>
            <a:r>
              <a:rPr lang="en-US" dirty="0">
                <a:solidFill>
                  <a:schemeClr val="tx1"/>
                </a:solidFill>
              </a:rPr>
              <a:t>“Those who labor in the earth, are the chosen people of God.”</a:t>
            </a:r>
          </a:p>
        </p:txBody>
      </p:sp>
      <p:sp>
        <p:nvSpPr>
          <p:cNvPr id="13" name="Text Placeholder 12"/>
          <p:cNvSpPr>
            <a:spLocks noGrp="1"/>
          </p:cNvSpPr>
          <p:nvPr>
            <p:ph type="body" idx="1"/>
          </p:nvPr>
        </p:nvSpPr>
        <p:spPr>
          <a:xfrm>
            <a:off x="1066800" y="2819400"/>
            <a:ext cx="2721864" cy="457200"/>
          </a:xfrm>
        </p:spPr>
        <p:txBody>
          <a:bodyPr/>
          <a:lstStyle/>
          <a:p>
            <a:pPr algn="ctr"/>
            <a:r>
              <a:rPr lang="en-US" dirty="0">
                <a:solidFill>
                  <a:schemeClr val="tx1">
                    <a:lumMod val="75000"/>
                    <a:lumOff val="25000"/>
                  </a:schemeClr>
                </a:solidFill>
              </a:rPr>
              <a:t>Thomas Jefferson - 1784</a:t>
            </a:r>
          </a:p>
        </p:txBody>
      </p:sp>
      <p:pic>
        <p:nvPicPr>
          <p:cNvPr id="60418" name="Picture 2" descr="http://scodpub.files.wordpress.com/2011/03/monticello-mountain.jpg"/>
          <p:cNvPicPr>
            <a:picLocks noChangeAspect="1" noChangeArrowheads="1"/>
          </p:cNvPicPr>
          <p:nvPr/>
        </p:nvPicPr>
        <p:blipFill>
          <a:blip r:embed="rId2" cstate="print"/>
          <a:srcRect/>
          <a:stretch>
            <a:fillRect/>
          </a:stretch>
        </p:blipFill>
        <p:spPr bwMode="auto">
          <a:xfrm>
            <a:off x="4114800" y="2895600"/>
            <a:ext cx="4114800" cy="359956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026"/>
          <p:cNvSpPr txBox="1">
            <a:spLocks noChangeArrowheads="1"/>
          </p:cNvSpPr>
          <p:nvPr/>
        </p:nvSpPr>
        <p:spPr bwMode="auto">
          <a:xfrm>
            <a:off x="457200" y="270066"/>
            <a:ext cx="8229600" cy="796734"/>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anchor="b">
            <a:prstTxWarp prst="textNoShape">
              <a:avLst/>
            </a:prstTxWarp>
          </a:bodyPr>
          <a:lstStyle/>
          <a:p>
            <a:r>
              <a:rPr lang="en-US" sz="3300" dirty="0">
                <a:latin typeface="+mj-lt"/>
              </a:rPr>
              <a:t>Native American Farming: Pre Colonial Contact</a:t>
            </a:r>
          </a:p>
        </p:txBody>
      </p:sp>
      <p:sp>
        <p:nvSpPr>
          <p:cNvPr id="15364" name="Content Placeholder 1"/>
          <p:cNvSpPr>
            <a:spLocks noGrp="1"/>
          </p:cNvSpPr>
          <p:nvPr>
            <p:ph sz="half" idx="1"/>
          </p:nvPr>
        </p:nvSpPr>
        <p:spPr>
          <a:xfrm>
            <a:off x="441960" y="1219200"/>
            <a:ext cx="8534400" cy="4572000"/>
          </a:xfrm>
        </p:spPr>
        <p:txBody>
          <a:bodyPr>
            <a:normAutofit/>
          </a:bodyPr>
          <a:lstStyle/>
          <a:p>
            <a:r>
              <a:rPr lang="en-US" sz="2400" dirty="0"/>
              <a:t>Influenced by Mesoamerican Indians</a:t>
            </a:r>
          </a:p>
          <a:p>
            <a:r>
              <a:rPr lang="en-US" sz="2400" dirty="0"/>
              <a:t>American Indians manipulate land for crops</a:t>
            </a:r>
          </a:p>
          <a:p>
            <a:r>
              <a:rPr lang="en-US" sz="2400" dirty="0"/>
              <a:t>Primarily with fire (slash &amp; burn) over centuries</a:t>
            </a:r>
          </a:p>
          <a:p>
            <a:r>
              <a:rPr lang="en-US" sz="2400" dirty="0"/>
              <a:t>Practiced soil rotation</a:t>
            </a:r>
          </a:p>
          <a:p>
            <a:r>
              <a:rPr lang="en-US" sz="2400" dirty="0"/>
              <a:t>Cultivated maize, beans, squash</a:t>
            </a:r>
          </a:p>
          <a:p>
            <a:r>
              <a:rPr lang="en-US" sz="2400" dirty="0"/>
              <a:t>Larger populations in the South due to more sophisticated agricultural systems</a:t>
            </a:r>
          </a:p>
        </p:txBody>
      </p:sp>
      <p:pic>
        <p:nvPicPr>
          <p:cNvPr id="1026" name="Picture 2" descr="http://1.bp.blogspot.com/_qLAIskTQXUc/THfYzI2T7RI/AAAAAAAACaA/zir3b_RqKzE/s1600/native+american+farming.jpg"/>
          <p:cNvPicPr>
            <a:picLocks noChangeAspect="1" noChangeArrowheads="1"/>
          </p:cNvPicPr>
          <p:nvPr/>
        </p:nvPicPr>
        <p:blipFill rotWithShape="1">
          <a:blip r:embed="rId3">
            <a:extLst>
              <a:ext uri="{28A0092B-C50C-407E-A947-70E740481C1C}">
                <a14:useLocalDpi xmlns:a14="http://schemas.microsoft.com/office/drawing/2010/main" val="0"/>
              </a:ext>
            </a:extLst>
          </a:blip>
          <a:srcRect l="10554" t="24138" r="3057"/>
          <a:stretch/>
        </p:blipFill>
        <p:spPr bwMode="auto">
          <a:xfrm>
            <a:off x="3886200" y="3962400"/>
            <a:ext cx="4035162" cy="2333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007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3"/>
          <p:cNvSpPr txBox="1">
            <a:spLocks noChangeArrowheads="1"/>
          </p:cNvSpPr>
          <p:nvPr/>
        </p:nvSpPr>
        <p:spPr bwMode="auto">
          <a:xfrm>
            <a:off x="477012" y="218958"/>
            <a:ext cx="8189976" cy="685799"/>
          </a:xfrm>
          <a:prstGeom prst="rect">
            <a:avLst/>
          </a:prstGeom>
          <a:noFill/>
          <a:ln w="9525">
            <a:noFill/>
            <a:miter lim="800000"/>
            <a:headEnd/>
            <a:tailEnd/>
          </a:ln>
        </p:spPr>
        <p:txBody>
          <a:bodyPr anchor="b">
            <a:prstTxWarp prst="textNoShape">
              <a:avLst/>
            </a:prstTxWarp>
          </a:bodyPr>
          <a:lstStyle/>
          <a:p>
            <a:r>
              <a:rPr lang="en-US" sz="3300" dirty="0">
                <a:latin typeface="+mj-lt"/>
              </a:rPr>
              <a:t>Native American Farming: Post Colonial Contact</a:t>
            </a:r>
          </a:p>
        </p:txBody>
      </p:sp>
      <p:sp>
        <p:nvSpPr>
          <p:cNvPr id="82948" name="Content Placeholder 1"/>
          <p:cNvSpPr>
            <a:spLocks noGrp="1"/>
          </p:cNvSpPr>
          <p:nvPr>
            <p:ph sz="quarter" idx="4294967295"/>
          </p:nvPr>
        </p:nvSpPr>
        <p:spPr>
          <a:xfrm>
            <a:off x="3508248" y="1066800"/>
            <a:ext cx="5370069" cy="5105400"/>
          </a:xfrm>
        </p:spPr>
        <p:txBody>
          <a:bodyPr>
            <a:noAutofit/>
          </a:bodyPr>
          <a:lstStyle/>
          <a:p>
            <a:r>
              <a:rPr lang="en-US" sz="2400" dirty="0"/>
              <a:t>Epidemic diseases introduced by Spaniards</a:t>
            </a:r>
          </a:p>
          <a:p>
            <a:pPr lvl="1"/>
            <a:r>
              <a:rPr lang="en-US" sz="2000" dirty="0"/>
              <a:t>Wiped out entire native populations in Caribbean</a:t>
            </a:r>
          </a:p>
          <a:p>
            <a:pPr lvl="1"/>
            <a:r>
              <a:rPr lang="en-US" sz="2000" dirty="0"/>
              <a:t>Mortalities from disease also seen in Southeast</a:t>
            </a:r>
          </a:p>
          <a:p>
            <a:pPr lvl="1"/>
            <a:r>
              <a:rPr lang="en-US" sz="2000" dirty="0"/>
              <a:t>Mississippian Indian cultures decimated by disease by 1600</a:t>
            </a:r>
          </a:p>
          <a:p>
            <a:r>
              <a:rPr lang="en-US" sz="2400" dirty="0"/>
              <a:t>Deaths greater among old and young</a:t>
            </a:r>
          </a:p>
          <a:p>
            <a:pPr lvl="1"/>
            <a:r>
              <a:rPr lang="en-US" sz="2000" dirty="0"/>
              <a:t>Loss of manpower made it difficult to maintain agricultural systems and fire regimes</a:t>
            </a:r>
          </a:p>
          <a:p>
            <a:pPr lvl="1"/>
            <a:r>
              <a:rPr lang="en-US" sz="2000" dirty="0"/>
              <a:t>Loss of elderly, storehouse of knowledge, tradition and custom</a:t>
            </a:r>
          </a:p>
          <a:p>
            <a:r>
              <a:rPr lang="en-US" sz="2400" dirty="0"/>
              <a:t>Arrival of English continued epidemic diseases</a:t>
            </a:r>
          </a:p>
        </p:txBody>
      </p:sp>
      <p:pic>
        <p:nvPicPr>
          <p:cNvPr id="2050" name="Picture 2" descr="http://cheaperthandirt.com/blog/wp-content/uploads/2011/11/indandpi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759"/>
          <a:stretch/>
        </p:blipFill>
        <p:spPr bwMode="auto">
          <a:xfrm>
            <a:off x="231648" y="1676400"/>
            <a:ext cx="3276600" cy="3381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728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ext Box 3"/>
          <p:cNvSpPr txBox="1">
            <a:spLocks noChangeArrowheads="1"/>
          </p:cNvSpPr>
          <p:nvPr/>
        </p:nvSpPr>
        <p:spPr bwMode="auto">
          <a:xfrm>
            <a:off x="414670" y="356187"/>
            <a:ext cx="7467600" cy="631063"/>
          </a:xfrm>
          <a:prstGeom prst="rect">
            <a:avLst/>
          </a:prstGeom>
          <a:noFill/>
          <a:ln w="9525">
            <a:noFill/>
            <a:miter lim="800000"/>
            <a:headEnd/>
            <a:tailEnd/>
          </a:ln>
        </p:spPr>
        <p:txBody>
          <a:bodyPr anchor="b">
            <a:prstTxWarp prst="textNoShape">
              <a:avLst/>
            </a:prstTxWarp>
          </a:bodyPr>
          <a:lstStyle/>
          <a:p>
            <a:r>
              <a:rPr lang="en-US" sz="3300" dirty="0">
                <a:latin typeface="+mj-lt"/>
              </a:rPr>
              <a:t>The 1600’s</a:t>
            </a:r>
          </a:p>
        </p:txBody>
      </p:sp>
      <p:sp>
        <p:nvSpPr>
          <p:cNvPr id="80900" name="Content Placeholder 1"/>
          <p:cNvSpPr>
            <a:spLocks noGrp="1"/>
          </p:cNvSpPr>
          <p:nvPr>
            <p:ph sz="half" idx="1"/>
          </p:nvPr>
        </p:nvSpPr>
        <p:spPr>
          <a:xfrm>
            <a:off x="262270" y="1094232"/>
            <a:ext cx="3886200" cy="4351338"/>
          </a:xfrm>
        </p:spPr>
        <p:txBody>
          <a:bodyPr>
            <a:noAutofit/>
          </a:bodyPr>
          <a:lstStyle/>
          <a:p>
            <a:r>
              <a:rPr lang="en-US" sz="2800" dirty="0"/>
              <a:t>Establishment of the American Colonial Period</a:t>
            </a:r>
          </a:p>
          <a:p>
            <a:pPr lvl="1"/>
            <a:r>
              <a:rPr lang="en-US" sz="2400" dirty="0"/>
              <a:t>Land remained under British control</a:t>
            </a:r>
          </a:p>
          <a:p>
            <a:pPr lvl="1"/>
            <a:r>
              <a:rPr lang="en-US" sz="2400" dirty="0"/>
              <a:t>British Crown carved land into large chunks and granted to private companies or well connected individuals</a:t>
            </a:r>
          </a:p>
          <a:p>
            <a:pPr lvl="1"/>
            <a:r>
              <a:rPr lang="en-US" sz="2400" dirty="0"/>
              <a:t>Grantees divided land further and sold to other individuals</a:t>
            </a:r>
          </a:p>
        </p:txBody>
      </p:sp>
      <p:sp>
        <p:nvSpPr>
          <p:cNvPr id="3" name="Content Placeholder 2"/>
          <p:cNvSpPr>
            <a:spLocks noGrp="1"/>
          </p:cNvSpPr>
          <p:nvPr>
            <p:ph sz="half" idx="2"/>
          </p:nvPr>
        </p:nvSpPr>
        <p:spPr>
          <a:xfrm>
            <a:off x="4148470" y="1173781"/>
            <a:ext cx="4914900" cy="2556669"/>
          </a:xfrm>
        </p:spPr>
        <p:txBody>
          <a:bodyPr>
            <a:normAutofit lnSpcReduction="10000"/>
          </a:bodyPr>
          <a:lstStyle/>
          <a:p>
            <a:r>
              <a:rPr lang="en-US" sz="2800" dirty="0"/>
              <a:t>Settlers in this century were often poor</a:t>
            </a:r>
          </a:p>
          <a:p>
            <a:pPr lvl="1"/>
            <a:r>
              <a:rPr lang="en-US" sz="2400" dirty="0"/>
              <a:t>Settled as “squatters” without clear title to land</a:t>
            </a:r>
          </a:p>
          <a:p>
            <a:pPr lvl="1"/>
            <a:r>
              <a:rPr lang="en-US" sz="2400" dirty="0"/>
              <a:t>Believed land should be given for free if they remained on the land worked land</a:t>
            </a:r>
          </a:p>
          <a:p>
            <a:endParaRPr lang="en-US" sz="2800" dirty="0"/>
          </a:p>
        </p:txBody>
      </p:sp>
      <p:pic>
        <p:nvPicPr>
          <p:cNvPr id="3074" name="Picture 2" descr="http://www.legendsofamerica.com/photos-americanhistory/NewEnglandColonists.jpg"/>
          <p:cNvPicPr>
            <a:picLocks noChangeAspect="1" noChangeArrowheads="1"/>
          </p:cNvPicPr>
          <p:nvPr/>
        </p:nvPicPr>
        <p:blipFill rotWithShape="1">
          <a:blip r:embed="rId3">
            <a:extLst>
              <a:ext uri="{28A0092B-C50C-407E-A947-70E740481C1C}">
                <a14:useLocalDpi xmlns:a14="http://schemas.microsoft.com/office/drawing/2010/main" val="0"/>
              </a:ext>
            </a:extLst>
          </a:blip>
          <a:srcRect t="15585"/>
          <a:stretch/>
        </p:blipFill>
        <p:spPr bwMode="auto">
          <a:xfrm>
            <a:off x="4152900" y="3837432"/>
            <a:ext cx="4762500" cy="270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581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ext Box 3"/>
          <p:cNvSpPr txBox="1">
            <a:spLocks noChangeArrowheads="1"/>
          </p:cNvSpPr>
          <p:nvPr/>
        </p:nvSpPr>
        <p:spPr bwMode="auto">
          <a:xfrm>
            <a:off x="414670" y="356187"/>
            <a:ext cx="7467600" cy="631063"/>
          </a:xfrm>
          <a:prstGeom prst="rect">
            <a:avLst/>
          </a:prstGeom>
          <a:noFill/>
          <a:ln w="9525">
            <a:noFill/>
            <a:miter lim="800000"/>
            <a:headEnd/>
            <a:tailEnd/>
          </a:ln>
        </p:spPr>
        <p:txBody>
          <a:bodyPr anchor="b">
            <a:prstTxWarp prst="textNoShape">
              <a:avLst/>
            </a:prstTxWarp>
          </a:bodyPr>
          <a:lstStyle/>
          <a:p>
            <a:r>
              <a:rPr lang="en-US" sz="3300" dirty="0">
                <a:latin typeface="+mj-lt"/>
              </a:rPr>
              <a:t>The 1600’s</a:t>
            </a:r>
          </a:p>
        </p:txBody>
      </p:sp>
      <p:sp>
        <p:nvSpPr>
          <p:cNvPr id="80900" name="Content Placeholder 1"/>
          <p:cNvSpPr>
            <a:spLocks noGrp="1"/>
          </p:cNvSpPr>
          <p:nvPr>
            <p:ph sz="half" idx="1"/>
          </p:nvPr>
        </p:nvSpPr>
        <p:spPr>
          <a:xfrm>
            <a:off x="262270" y="1095374"/>
            <a:ext cx="4347830" cy="5591175"/>
          </a:xfrm>
        </p:spPr>
        <p:txBody>
          <a:bodyPr>
            <a:noAutofit/>
          </a:bodyPr>
          <a:lstStyle/>
          <a:p>
            <a:r>
              <a:rPr lang="en-US" sz="2200" dirty="0"/>
              <a:t>During the winter of 1609 to 1610, two-thirds of the settlers in Jamestown, Virginia, the first permanent English settlement in America died. </a:t>
            </a:r>
          </a:p>
          <a:p>
            <a:r>
              <a:rPr lang="en-US" sz="2200" dirty="0"/>
              <a:t>Native Americans taught the survivors how to grow corn, pumpkin and squash. </a:t>
            </a:r>
          </a:p>
          <a:p>
            <a:r>
              <a:rPr lang="en-US" sz="2200" dirty="0"/>
              <a:t>Corn and beans were planted together in small mounds so the bean vines could grow up along the cornstalks. </a:t>
            </a:r>
          </a:p>
          <a:p>
            <a:r>
              <a:rPr lang="en-US" sz="2200" dirty="0"/>
              <a:t>The beans also added nitrogen to the soil. Pumpkins and other kinds of squash were planted between the mounds. Seeds were saved for the next year’s crop. </a:t>
            </a:r>
          </a:p>
        </p:txBody>
      </p:sp>
      <p:sp>
        <p:nvSpPr>
          <p:cNvPr id="3" name="Content Placeholder 2"/>
          <p:cNvSpPr>
            <a:spLocks noGrp="1"/>
          </p:cNvSpPr>
          <p:nvPr>
            <p:ph sz="half" idx="2"/>
          </p:nvPr>
        </p:nvSpPr>
        <p:spPr>
          <a:xfrm>
            <a:off x="4533900" y="457200"/>
            <a:ext cx="4347830" cy="4444413"/>
          </a:xfrm>
        </p:spPr>
        <p:txBody>
          <a:bodyPr>
            <a:normAutofit/>
          </a:bodyPr>
          <a:lstStyle/>
          <a:p>
            <a:r>
              <a:rPr lang="en-US" sz="2400" dirty="0"/>
              <a:t>As the English gained control of America, their merchants sought new markets for colony crops. </a:t>
            </a:r>
          </a:p>
          <a:p>
            <a:pPr lvl="1"/>
            <a:r>
              <a:rPr lang="en-US" sz="2000" dirty="0"/>
              <a:t>The British government imposed heavy duties on many agricultural products from the colonies and limited the export of more valuable products like tobacco, indigo, wheat and livestock. </a:t>
            </a:r>
          </a:p>
          <a:p>
            <a:pPr lvl="1"/>
            <a:r>
              <a:rPr lang="en-US" sz="2000" dirty="0"/>
              <a:t>These restrictions created resentment among the Colonists and were a major cause of the American Revolution.</a:t>
            </a:r>
          </a:p>
        </p:txBody>
      </p:sp>
      <p:pic>
        <p:nvPicPr>
          <p:cNvPr id="2050" name="Picture 2" descr="Image result for 1600 agriculture tobacco">
            <a:extLst>
              <a:ext uri="{FF2B5EF4-FFF2-40B4-BE49-F238E27FC236}">
                <a16:creationId xmlns:a16="http://schemas.microsoft.com/office/drawing/2014/main" id="{6C8E2B16-CB5D-47A0-A862-B31623727F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2067" y="4800600"/>
            <a:ext cx="2589663" cy="188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617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365127"/>
            <a:ext cx="4191000" cy="930274"/>
          </a:xfrm>
        </p:spPr>
        <p:txBody>
          <a:bodyPr/>
          <a:lstStyle/>
          <a:p>
            <a:r>
              <a:rPr lang="en-US" dirty="0"/>
              <a:t>The 1700’s</a:t>
            </a:r>
          </a:p>
        </p:txBody>
      </p:sp>
      <p:sp>
        <p:nvSpPr>
          <p:cNvPr id="2" name="Content Placeholder 1"/>
          <p:cNvSpPr>
            <a:spLocks noGrp="1"/>
          </p:cNvSpPr>
          <p:nvPr>
            <p:ph sz="half" idx="1"/>
          </p:nvPr>
        </p:nvSpPr>
        <p:spPr>
          <a:xfrm>
            <a:off x="438912" y="1295401"/>
            <a:ext cx="4191000" cy="4572000"/>
          </a:xfrm>
        </p:spPr>
        <p:txBody>
          <a:bodyPr>
            <a:normAutofit/>
          </a:bodyPr>
          <a:lstStyle/>
          <a:p>
            <a:r>
              <a:rPr lang="en-US" sz="2800" dirty="0"/>
              <a:t>Northern farmers produce a variety of crops and livestock</a:t>
            </a:r>
          </a:p>
          <a:p>
            <a:pPr lvl="1"/>
            <a:r>
              <a:rPr lang="en-US" sz="2400" dirty="0"/>
              <a:t>Sometimes supplemented by craftwork</a:t>
            </a:r>
          </a:p>
          <a:p>
            <a:r>
              <a:rPr lang="en-US" sz="2800" dirty="0"/>
              <a:t>Southern “Plantation” agriculture concentrates on export crops</a:t>
            </a:r>
          </a:p>
          <a:p>
            <a:pPr lvl="1"/>
            <a:r>
              <a:rPr lang="en-US" sz="2400" dirty="0"/>
              <a:t>Tobacco  = main cash crop</a:t>
            </a:r>
          </a:p>
          <a:p>
            <a:endParaRPr lang="en-US" sz="2800" dirty="0"/>
          </a:p>
          <a:p>
            <a:pPr>
              <a:buNone/>
            </a:pPr>
            <a:endParaRPr lang="en-US" sz="2800" dirty="0"/>
          </a:p>
        </p:txBody>
      </p:sp>
      <p:sp>
        <p:nvSpPr>
          <p:cNvPr id="4" name="Content Placeholder 3"/>
          <p:cNvSpPr>
            <a:spLocks noGrp="1"/>
          </p:cNvSpPr>
          <p:nvPr>
            <p:ph sz="half" idx="2"/>
          </p:nvPr>
        </p:nvSpPr>
        <p:spPr>
          <a:xfrm>
            <a:off x="4629912" y="2744898"/>
            <a:ext cx="4267200" cy="3747975"/>
          </a:xfrm>
        </p:spPr>
        <p:txBody>
          <a:bodyPr>
            <a:normAutofit/>
          </a:bodyPr>
          <a:lstStyle/>
          <a:p>
            <a:r>
              <a:rPr lang="en-US" sz="2800" dirty="0"/>
              <a:t>Colonies export:</a:t>
            </a:r>
          </a:p>
          <a:p>
            <a:pPr lvl="1"/>
            <a:r>
              <a:rPr lang="en-US" sz="2400" dirty="0"/>
              <a:t>Tobacco</a:t>
            </a:r>
          </a:p>
          <a:p>
            <a:pPr lvl="1"/>
            <a:r>
              <a:rPr lang="en-US" sz="2400" dirty="0"/>
              <a:t>Rice </a:t>
            </a:r>
          </a:p>
          <a:p>
            <a:pPr lvl="1"/>
            <a:r>
              <a:rPr lang="en-US" sz="2400" dirty="0"/>
              <a:t>Indigo</a:t>
            </a:r>
          </a:p>
          <a:p>
            <a:pPr lvl="1"/>
            <a:r>
              <a:rPr lang="en-US" sz="2400" dirty="0"/>
              <a:t>Grain </a:t>
            </a:r>
          </a:p>
          <a:p>
            <a:pPr lvl="1"/>
            <a:r>
              <a:rPr lang="en-US" sz="2400" dirty="0"/>
              <a:t>Meat products</a:t>
            </a:r>
          </a:p>
          <a:p>
            <a:r>
              <a:rPr lang="en-US" sz="2800" dirty="0"/>
              <a:t>Local governments often regulate the prices of basic food</a:t>
            </a:r>
          </a:p>
          <a:p>
            <a:endParaRPr lang="en-US" sz="2800" dirty="0"/>
          </a:p>
        </p:txBody>
      </p:sp>
      <p:pic>
        <p:nvPicPr>
          <p:cNvPr id="4100" name="Picture 4" descr="http://farm4.static.flickr.com/3109/2885434574_68614445b9.jpg"/>
          <p:cNvPicPr>
            <a:picLocks noChangeAspect="1" noChangeArrowheads="1"/>
          </p:cNvPicPr>
          <p:nvPr/>
        </p:nvPicPr>
        <p:blipFill rotWithShape="1">
          <a:blip r:embed="rId2">
            <a:extLst>
              <a:ext uri="{28A0092B-C50C-407E-A947-70E740481C1C}">
                <a14:useLocalDpi xmlns:a14="http://schemas.microsoft.com/office/drawing/2010/main" val="0"/>
              </a:ext>
            </a:extLst>
          </a:blip>
          <a:srcRect b="10000"/>
          <a:stretch/>
        </p:blipFill>
        <p:spPr bwMode="auto">
          <a:xfrm>
            <a:off x="4819650" y="365127"/>
            <a:ext cx="3790950" cy="21835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0" y="533400"/>
            <a:ext cx="4400550" cy="920750"/>
          </a:xfrm>
        </p:spPr>
        <p:txBody>
          <a:bodyPr wrap="square" lIns="91440" tIns="45720" rIns="91440" bIns="45720" numCol="1" anchorCtr="0" compatLnSpc="1">
            <a:prstTxWarp prst="textNoShape">
              <a:avLst/>
            </a:prstTxWarp>
          </a:bodyPr>
          <a:lstStyle/>
          <a:p>
            <a:r>
              <a:rPr lang="en-US" cap="none" dirty="0"/>
              <a:t>American Agrarianism</a:t>
            </a:r>
          </a:p>
        </p:txBody>
      </p:sp>
      <p:sp>
        <p:nvSpPr>
          <p:cNvPr id="84997" name="Content Placeholder 5"/>
          <p:cNvSpPr>
            <a:spLocks noGrp="1"/>
          </p:cNvSpPr>
          <p:nvPr>
            <p:ph idx="1"/>
          </p:nvPr>
        </p:nvSpPr>
        <p:spPr>
          <a:xfrm>
            <a:off x="280987" y="2602397"/>
            <a:ext cx="8582025" cy="3852378"/>
          </a:xfrm>
        </p:spPr>
        <p:txBody>
          <a:bodyPr>
            <a:noAutofit/>
          </a:bodyPr>
          <a:lstStyle/>
          <a:p>
            <a:pPr marL="288925" indent="-212725"/>
            <a:r>
              <a:rPr lang="en-US" sz="2800" u="sng" dirty="0"/>
              <a:t>Agrarian:</a:t>
            </a:r>
            <a:r>
              <a:rPr lang="en-US" sz="2800" dirty="0"/>
              <a:t> defined by Merriam-Webster</a:t>
            </a:r>
          </a:p>
          <a:p>
            <a:pPr marL="688975" lvl="1"/>
            <a:r>
              <a:rPr lang="en-US" sz="2400" dirty="0"/>
              <a:t>of or relating to or characteristic of farmers or their way of life</a:t>
            </a:r>
          </a:p>
          <a:p>
            <a:pPr marL="688975" lvl="1"/>
            <a:r>
              <a:rPr lang="en-US" sz="2400" dirty="0"/>
              <a:t>of or relating to fields or lands or their tenure</a:t>
            </a:r>
            <a:endParaRPr lang="en-US" sz="2400" u="sng" dirty="0"/>
          </a:p>
          <a:p>
            <a:pPr marL="288925" indent="-212725"/>
            <a:r>
              <a:rPr lang="en-US" sz="2800" u="sng" dirty="0"/>
              <a:t>Agrarianism</a:t>
            </a:r>
            <a:r>
              <a:rPr lang="en-US" sz="2800" dirty="0"/>
              <a:t>: defined by Merriam-Webster</a:t>
            </a:r>
          </a:p>
          <a:p>
            <a:pPr marL="688975" lvl="1"/>
            <a:r>
              <a:rPr lang="en-US" sz="2400" dirty="0"/>
              <a:t>“a social or political movement designed to bring about land reforms or to improve the economic status of the farmer”</a:t>
            </a:r>
          </a:p>
          <a:p>
            <a:pPr marL="288925" indent="-212725"/>
            <a:r>
              <a:rPr lang="en-US" sz="2800" dirty="0"/>
              <a:t>US has a history of political commitment to place control of land under primary producers (vs. European feudal system, land owned by aristocrats and landlords)</a:t>
            </a:r>
          </a:p>
        </p:txBody>
      </p:sp>
      <p:pic>
        <p:nvPicPr>
          <p:cNvPr id="4" name="Picture 2" descr="Monticello's Vegetable Garden and Garden Pavilion"/>
          <p:cNvPicPr>
            <a:picLocks noChangeAspect="1" noChangeArrowheads="1"/>
          </p:cNvPicPr>
          <p:nvPr/>
        </p:nvPicPr>
        <p:blipFill rotWithShape="1">
          <a:blip r:embed="rId2">
            <a:extLst>
              <a:ext uri="{28A0092B-C50C-407E-A947-70E740481C1C}">
                <a14:useLocalDpi xmlns:a14="http://schemas.microsoft.com/office/drawing/2010/main" val="0"/>
              </a:ext>
            </a:extLst>
          </a:blip>
          <a:srcRect t="23122"/>
          <a:stretch/>
        </p:blipFill>
        <p:spPr bwMode="auto">
          <a:xfrm>
            <a:off x="380999" y="202560"/>
            <a:ext cx="3811115" cy="2159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897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5" name="Content Placeholder 5"/>
          <p:cNvSpPr>
            <a:spLocks noGrp="1"/>
          </p:cNvSpPr>
          <p:nvPr>
            <p:ph idx="1"/>
          </p:nvPr>
        </p:nvSpPr>
        <p:spPr>
          <a:xfrm>
            <a:off x="381000" y="1066800"/>
            <a:ext cx="8534400" cy="5638800"/>
          </a:xfrm>
        </p:spPr>
        <p:txBody>
          <a:bodyPr>
            <a:normAutofit/>
          </a:bodyPr>
          <a:lstStyle/>
          <a:p>
            <a:pPr marL="227013" indent="-150813">
              <a:buFont typeface="Wingdings" pitchFamily="127" charset="2"/>
              <a:buNone/>
            </a:pPr>
            <a:r>
              <a:rPr lang="en-US" sz="2200" dirty="0"/>
              <a:t>“Cultivators of the earth are the most valuable citizens.  They are the most vigorous, the most independent, the most virtuous, and they are tied to their country, and wedded to its liberty and interests by the most lasting bonds.”  </a:t>
            </a:r>
          </a:p>
          <a:p>
            <a:pPr marL="227013" indent="-150813">
              <a:buFont typeface="Wingdings" pitchFamily="127" charset="2"/>
              <a:buNone/>
            </a:pPr>
            <a:r>
              <a:rPr lang="en-US" sz="2200" dirty="0"/>
              <a:t>  				                  Thomas Jefferson, Farmer</a:t>
            </a:r>
          </a:p>
          <a:p>
            <a:pPr marL="227013" indent="-150813">
              <a:buFont typeface="Wingdings" pitchFamily="127" charset="2"/>
              <a:buNone/>
            </a:pPr>
            <a:endParaRPr lang="en-US" sz="2800" dirty="0"/>
          </a:p>
          <a:p>
            <a:pPr marL="292608" indent="-210312">
              <a:buSzPct val="100000"/>
            </a:pPr>
            <a:r>
              <a:rPr lang="en-US" sz="2800" dirty="0"/>
              <a:t>Political duty is to preserve and protect farmers</a:t>
            </a:r>
          </a:p>
          <a:p>
            <a:pPr marL="292608" indent="-210312">
              <a:buSzPct val="100000"/>
            </a:pPr>
            <a:r>
              <a:rPr lang="en-US" sz="2400" dirty="0"/>
              <a:t>A population that owns &amp; works its land is less susceptible to short-term, unstable government policies</a:t>
            </a:r>
          </a:p>
          <a:p>
            <a:pPr marL="292608" indent="-210312">
              <a:buSzPct val="100000"/>
            </a:pPr>
            <a:r>
              <a:rPr lang="en-US" sz="2400" dirty="0"/>
              <a:t>Farming creates democratic virtues (moral standards)</a:t>
            </a:r>
          </a:p>
          <a:p>
            <a:pPr marL="292608" indent="-210312">
              <a:buSzPct val="100000"/>
            </a:pPr>
            <a:r>
              <a:rPr lang="en-US" sz="2800" dirty="0"/>
              <a:t>Independence and self-reliance</a:t>
            </a:r>
          </a:p>
          <a:p>
            <a:pPr marL="635508" lvl="2" indent="-210312">
              <a:buSzPct val="100000"/>
            </a:pPr>
            <a:r>
              <a:rPr lang="en-US" sz="2000" dirty="0"/>
              <a:t>Commitment to the common good</a:t>
            </a:r>
          </a:p>
          <a:p>
            <a:pPr marL="292608" indent="-210312">
              <a:buSzPct val="100000"/>
            </a:pPr>
            <a:r>
              <a:rPr lang="en-US" sz="2400" dirty="0"/>
              <a:t>Farmers are virtuous, their means of making a living meld together private and public interest</a:t>
            </a:r>
          </a:p>
          <a:p>
            <a:pPr marL="227013" indent="-150813">
              <a:buFont typeface="Wingdings" pitchFamily="127" charset="2"/>
              <a:buNone/>
            </a:pPr>
            <a:endParaRPr lang="en-US" sz="2000" dirty="0"/>
          </a:p>
        </p:txBody>
      </p:sp>
      <p:sp>
        <p:nvSpPr>
          <p:cNvPr id="6" name="Title 4">
            <a:extLst>
              <a:ext uri="{FF2B5EF4-FFF2-40B4-BE49-F238E27FC236}">
                <a16:creationId xmlns:a16="http://schemas.microsoft.com/office/drawing/2014/main" id="{32342036-7746-42ED-974B-EB04157741CC}"/>
              </a:ext>
            </a:extLst>
          </p:cNvPr>
          <p:cNvSpPr txBox="1">
            <a:spLocks/>
          </p:cNvSpPr>
          <p:nvPr/>
        </p:nvSpPr>
        <p:spPr>
          <a:xfrm>
            <a:off x="381000" y="220662"/>
            <a:ext cx="4400550" cy="920750"/>
          </a:xfrm>
          <a:prstGeom prst="rect">
            <a:avLst/>
          </a:prstGeom>
        </p:spPr>
        <p:txBody>
          <a:bodyPr vert="horz" wrap="square" lIns="91440" tIns="45720" rIns="91440" bIns="45720" numCol="1" rtlCol="0" anchor="ctr" anchorCtr="0" compatLnSpc="1">
            <a:prstTxWarp prst="textNoShape">
              <a:avLst/>
            </a:prstTxWarp>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dirty="0"/>
              <a:t>American Agrarianism</a:t>
            </a:r>
          </a:p>
        </p:txBody>
      </p:sp>
    </p:spTree>
    <p:extLst>
      <p:ext uri="{BB962C8B-B14F-4D97-AF65-F5344CB8AC3E}">
        <p14:creationId xmlns:p14="http://schemas.microsoft.com/office/powerpoint/2010/main" val="4165456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28650" y="365127"/>
            <a:ext cx="7886700" cy="701674"/>
          </a:xfrm>
        </p:spPr>
        <p:txBody>
          <a:bodyPr wrap="square" lIns="91440" tIns="45720" rIns="91440" bIns="45720" numCol="1" anchorCtr="0" compatLnSpc="1">
            <a:prstTxWarp prst="textNoShape">
              <a:avLst/>
            </a:prstTxWarp>
          </a:bodyPr>
          <a:lstStyle/>
          <a:p>
            <a:r>
              <a:rPr lang="en-US" cap="none" dirty="0"/>
              <a:t>American Agrarian Philosophy</a:t>
            </a:r>
          </a:p>
        </p:txBody>
      </p:sp>
      <p:sp>
        <p:nvSpPr>
          <p:cNvPr id="88069" name="Content Placeholder 5"/>
          <p:cNvSpPr>
            <a:spLocks noGrp="1"/>
          </p:cNvSpPr>
          <p:nvPr>
            <p:ph idx="1"/>
          </p:nvPr>
        </p:nvSpPr>
        <p:spPr>
          <a:xfrm>
            <a:off x="419100" y="3278325"/>
            <a:ext cx="8305800" cy="3041549"/>
          </a:xfrm>
        </p:spPr>
        <p:txBody>
          <a:bodyPr>
            <a:noAutofit/>
          </a:bodyPr>
          <a:lstStyle/>
          <a:p>
            <a:pPr marL="292608" indent="-210312"/>
            <a:r>
              <a:rPr lang="en-US" sz="2800" dirty="0"/>
              <a:t>Science and development of the scientific method influenced plant cultivation, animal husbandry, development of agricultural technology</a:t>
            </a:r>
          </a:p>
          <a:p>
            <a:pPr marL="285750" indent="-222250"/>
            <a:r>
              <a:rPr lang="en-US" sz="2800" dirty="0"/>
              <a:t>Early settlers went to the New World to escape religious persecution</a:t>
            </a:r>
          </a:p>
          <a:p>
            <a:pPr marL="688975" lvl="1"/>
            <a:r>
              <a:rPr lang="en-US" sz="2400" dirty="0"/>
              <a:t>Farming perceived as a spiritual quest of faith </a:t>
            </a:r>
          </a:p>
        </p:txBody>
      </p:sp>
      <p:sp>
        <p:nvSpPr>
          <p:cNvPr id="2" name="TextBox 1">
            <a:extLst>
              <a:ext uri="{FF2B5EF4-FFF2-40B4-BE49-F238E27FC236}">
                <a16:creationId xmlns:a16="http://schemas.microsoft.com/office/drawing/2014/main" id="{86C0A259-CF04-402F-BBB5-B85E745792C9}"/>
              </a:ext>
            </a:extLst>
          </p:cNvPr>
          <p:cNvSpPr txBox="1"/>
          <p:nvPr/>
        </p:nvSpPr>
        <p:spPr>
          <a:xfrm>
            <a:off x="304800" y="1143000"/>
            <a:ext cx="4495800" cy="1754326"/>
          </a:xfrm>
          <a:prstGeom prst="rect">
            <a:avLst/>
          </a:prstGeom>
          <a:noFill/>
        </p:spPr>
        <p:txBody>
          <a:bodyPr wrap="square" rtlCol="0">
            <a:spAutoFit/>
          </a:bodyPr>
          <a:lstStyle/>
          <a:p>
            <a:pPr marL="285750" indent="-222250">
              <a:buFont typeface="Wingdings" pitchFamily="127" charset="2"/>
              <a:buNone/>
            </a:pPr>
            <a:r>
              <a:rPr lang="en-US" dirty="0"/>
              <a:t>“I know of no other pursuit in life in which more real and important services can be rendered to any country than by improving its agriculture, its breed of useful animals, and other branches of husbandman’s care.”   George Washington</a:t>
            </a:r>
          </a:p>
        </p:txBody>
      </p:sp>
      <p:sp>
        <p:nvSpPr>
          <p:cNvPr id="3" name="TextBox 2">
            <a:extLst>
              <a:ext uri="{FF2B5EF4-FFF2-40B4-BE49-F238E27FC236}">
                <a16:creationId xmlns:a16="http://schemas.microsoft.com/office/drawing/2014/main" id="{098E6102-4C50-4414-8AAB-BB95B0A8969F}"/>
              </a:ext>
            </a:extLst>
          </p:cNvPr>
          <p:cNvSpPr txBox="1"/>
          <p:nvPr/>
        </p:nvSpPr>
        <p:spPr>
          <a:xfrm>
            <a:off x="4924425" y="1447800"/>
            <a:ext cx="3886200" cy="923330"/>
          </a:xfrm>
          <a:prstGeom prst="rect">
            <a:avLst/>
          </a:prstGeom>
          <a:noFill/>
        </p:spPr>
        <p:txBody>
          <a:bodyPr wrap="square" rtlCol="0">
            <a:spAutoFit/>
          </a:bodyPr>
          <a:lstStyle/>
          <a:p>
            <a:pPr marL="285750" indent="-222250">
              <a:buFont typeface="Wingdings" pitchFamily="127" charset="2"/>
              <a:buNone/>
            </a:pPr>
            <a:r>
              <a:rPr lang="en-US" dirty="0"/>
              <a:t>“Those who labor the earth are the chosen people of God.”    		       Thomas Jefferson</a:t>
            </a:r>
          </a:p>
        </p:txBody>
      </p:sp>
    </p:spTree>
    <p:extLst>
      <p:ext uri="{BB962C8B-B14F-4D97-AF65-F5344CB8AC3E}">
        <p14:creationId xmlns:p14="http://schemas.microsoft.com/office/powerpoint/2010/main" val="3288382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28650" y="365127"/>
            <a:ext cx="7886700" cy="777874"/>
          </a:xfrm>
        </p:spPr>
        <p:txBody>
          <a:bodyPr/>
          <a:lstStyle/>
          <a:p>
            <a:r>
              <a:rPr lang="en-US" dirty="0"/>
              <a:t>American Revolution: 1776</a:t>
            </a:r>
          </a:p>
        </p:txBody>
      </p:sp>
      <p:sp>
        <p:nvSpPr>
          <p:cNvPr id="6" name="Content Placeholder 5"/>
          <p:cNvSpPr>
            <a:spLocks noGrp="1"/>
          </p:cNvSpPr>
          <p:nvPr>
            <p:ph idx="1"/>
          </p:nvPr>
        </p:nvSpPr>
        <p:spPr>
          <a:xfrm>
            <a:off x="457200" y="1143000"/>
            <a:ext cx="7886700" cy="4724399"/>
          </a:xfrm>
        </p:spPr>
        <p:txBody>
          <a:bodyPr>
            <a:noAutofit/>
          </a:bodyPr>
          <a:lstStyle/>
          <a:p>
            <a:r>
              <a:rPr lang="en-US" sz="2400" dirty="0"/>
              <a:t>Colonies revolted against trade </a:t>
            </a:r>
          </a:p>
          <a:p>
            <a:pPr>
              <a:buNone/>
            </a:pPr>
            <a:r>
              <a:rPr lang="en-US" sz="2400" dirty="0"/>
              <a:t>    taxations and power of England </a:t>
            </a:r>
          </a:p>
          <a:p>
            <a:pPr>
              <a:buNone/>
            </a:pPr>
            <a:r>
              <a:rPr lang="en-US" sz="2400" dirty="0"/>
              <a:t>    over them.</a:t>
            </a:r>
          </a:p>
          <a:p>
            <a:pPr>
              <a:buNone/>
            </a:pPr>
            <a:endParaRPr lang="en-US" sz="2400" dirty="0"/>
          </a:p>
          <a:p>
            <a:pPr>
              <a:buNone/>
            </a:pPr>
            <a:endParaRPr lang="en-US" sz="2400" dirty="0"/>
          </a:p>
          <a:p>
            <a:r>
              <a:rPr lang="en-US" sz="2400" dirty="0"/>
              <a:t>1776: Declaration of Independence = Partially a result of British controls on:</a:t>
            </a:r>
          </a:p>
          <a:p>
            <a:pPr lvl="1"/>
            <a:r>
              <a:rPr lang="en-US" sz="2000" dirty="0"/>
              <a:t>Farm exports</a:t>
            </a:r>
          </a:p>
          <a:p>
            <a:pPr lvl="1"/>
            <a:r>
              <a:rPr lang="en-US" sz="2000" dirty="0"/>
              <a:t>Restrictions on land titles</a:t>
            </a:r>
          </a:p>
          <a:p>
            <a:pPr lvl="1"/>
            <a:r>
              <a:rPr lang="en-US" sz="2000" dirty="0"/>
              <a:t>Limitations on western settlement</a:t>
            </a:r>
          </a:p>
          <a:p>
            <a:pPr lvl="2">
              <a:buNone/>
            </a:pPr>
            <a:endParaRPr lang="en-US" sz="2400" dirty="0"/>
          </a:p>
        </p:txBody>
      </p:sp>
      <p:pic>
        <p:nvPicPr>
          <p:cNvPr id="58370" name="Picture 2" descr="http://www.providingnews.com/wp-content/uploads/new/2010/07/signers-of-declaration-of-independence.jpg"/>
          <p:cNvPicPr>
            <a:picLocks noChangeAspect="1" noChangeArrowheads="1"/>
          </p:cNvPicPr>
          <p:nvPr/>
        </p:nvPicPr>
        <p:blipFill>
          <a:blip r:embed="rId2" cstate="print"/>
          <a:srcRect/>
          <a:stretch>
            <a:fillRect/>
          </a:stretch>
        </p:blipFill>
        <p:spPr bwMode="auto">
          <a:xfrm>
            <a:off x="4800600" y="3854692"/>
            <a:ext cx="4117562" cy="2638181"/>
          </a:xfrm>
          <a:prstGeom prst="rect">
            <a:avLst/>
          </a:prstGeom>
          <a:noFill/>
        </p:spPr>
      </p:pic>
      <p:pic>
        <p:nvPicPr>
          <p:cNvPr id="58374" name="Picture 6" descr="spirit.jpg (23471 bytes)"/>
          <p:cNvPicPr>
            <a:picLocks noChangeAspect="1" noChangeArrowheads="1"/>
          </p:cNvPicPr>
          <p:nvPr/>
        </p:nvPicPr>
        <p:blipFill>
          <a:blip r:embed="rId3" cstate="print"/>
          <a:srcRect/>
          <a:stretch>
            <a:fillRect/>
          </a:stretch>
        </p:blipFill>
        <p:spPr bwMode="auto">
          <a:xfrm>
            <a:off x="5610225" y="317259"/>
            <a:ext cx="2743200" cy="268605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54074"/>
          </a:xfrm>
        </p:spPr>
        <p:txBody>
          <a:bodyPr/>
          <a:lstStyle/>
          <a:p>
            <a:r>
              <a:rPr lang="en-US" dirty="0"/>
              <a:t>Did you know?</a:t>
            </a:r>
          </a:p>
        </p:txBody>
      </p:sp>
      <p:sp>
        <p:nvSpPr>
          <p:cNvPr id="3" name="Content Placeholder 2"/>
          <p:cNvSpPr>
            <a:spLocks noGrp="1"/>
          </p:cNvSpPr>
          <p:nvPr>
            <p:ph idx="1"/>
          </p:nvPr>
        </p:nvSpPr>
        <p:spPr>
          <a:xfrm>
            <a:off x="533400" y="1266826"/>
            <a:ext cx="5029200" cy="1552574"/>
          </a:xfrm>
        </p:spPr>
        <p:txBody>
          <a:bodyPr>
            <a:normAutofit/>
          </a:bodyPr>
          <a:lstStyle/>
          <a:p>
            <a:r>
              <a:rPr lang="en-US" sz="2800" dirty="0"/>
              <a:t>1780: U.S. Ambassador Ben Franklin sends soybeans back from France</a:t>
            </a:r>
          </a:p>
          <a:p>
            <a:endParaRPr lang="en-US" sz="2800" dirty="0"/>
          </a:p>
          <a:p>
            <a:endParaRPr lang="en-US" sz="2800" dirty="0"/>
          </a:p>
          <a:p>
            <a:endParaRPr lang="en-US" sz="2800" dirty="0"/>
          </a:p>
          <a:p>
            <a:pPr lvl="1"/>
            <a:endParaRPr lang="en-US" sz="2800" dirty="0"/>
          </a:p>
        </p:txBody>
      </p:sp>
      <p:pic>
        <p:nvPicPr>
          <p:cNvPr id="1026" name="Picture 2" descr="http://www.examiner.com/images/blog/wysiwyg/image/washington_1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200400"/>
            <a:ext cx="2362200" cy="27502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diggersrealm.com/mt/archives/20050619/benjamin_frankl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456418"/>
            <a:ext cx="2362200" cy="30011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6EAE3BB-5587-4B80-95A0-8DB879005F8C}"/>
              </a:ext>
            </a:extLst>
          </p:cNvPr>
          <p:cNvSpPr txBox="1"/>
          <p:nvPr/>
        </p:nvSpPr>
        <p:spPr>
          <a:xfrm>
            <a:off x="3138487" y="3658786"/>
            <a:ext cx="5624513" cy="2062103"/>
          </a:xfrm>
          <a:prstGeom prst="rect">
            <a:avLst/>
          </a:prstGeom>
          <a:noFill/>
        </p:spPr>
        <p:txBody>
          <a:bodyPr wrap="square" rtlCol="0">
            <a:spAutoFit/>
          </a:bodyPr>
          <a:lstStyle/>
          <a:p>
            <a:pPr marL="285750" indent="-285750">
              <a:buFont typeface="Arial" panose="020B0604020202020204" pitchFamily="34" charset="0"/>
              <a:buChar char="•"/>
            </a:pPr>
            <a:r>
              <a:rPr lang="en-US" sz="2800" dirty="0"/>
              <a:t>1786: George Washington breeds the first mules in the U.S. </a:t>
            </a:r>
          </a:p>
          <a:p>
            <a:pPr marL="742950" lvl="1" indent="-285750">
              <a:buFont typeface="Arial" panose="020B0604020202020204" pitchFamily="34" charset="0"/>
              <a:buChar char="•"/>
            </a:pPr>
            <a:r>
              <a:rPr lang="en-US" sz="2400" dirty="0"/>
              <a:t>Used animals given to him by the King of Spain</a:t>
            </a:r>
          </a:p>
          <a:p>
            <a:pPr marL="742950" lvl="1" indent="-285750">
              <a:buFont typeface="Arial" panose="020B0604020202020204" pitchFamily="34" charset="0"/>
              <a:buChar char="•"/>
            </a:pPr>
            <a:r>
              <a:rPr lang="en-US" sz="2400" dirty="0"/>
              <a:t>Also experimented with crop rotation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365127"/>
            <a:ext cx="4191000" cy="930274"/>
          </a:xfrm>
        </p:spPr>
        <p:txBody>
          <a:bodyPr/>
          <a:lstStyle/>
          <a:p>
            <a:r>
              <a:rPr lang="en-US" dirty="0"/>
              <a:t>The 1700’s</a:t>
            </a:r>
          </a:p>
        </p:txBody>
      </p:sp>
      <p:sp>
        <p:nvSpPr>
          <p:cNvPr id="2" name="Content Placeholder 1"/>
          <p:cNvSpPr>
            <a:spLocks noGrp="1"/>
          </p:cNvSpPr>
          <p:nvPr>
            <p:ph sz="half" idx="1"/>
          </p:nvPr>
        </p:nvSpPr>
        <p:spPr>
          <a:xfrm>
            <a:off x="349624" y="1219207"/>
            <a:ext cx="4514088" cy="2286000"/>
          </a:xfrm>
        </p:spPr>
        <p:txBody>
          <a:bodyPr>
            <a:noAutofit/>
          </a:bodyPr>
          <a:lstStyle/>
          <a:p>
            <a:r>
              <a:rPr lang="en-US" sz="1800" dirty="0"/>
              <a:t>Both Washington and Jefferson were interested in experimenting with agriculture. </a:t>
            </a:r>
          </a:p>
          <a:p>
            <a:r>
              <a:rPr lang="en-US" sz="1800" dirty="0"/>
              <a:t>Washington: At his Mount Vernon, Virginia farm, Washington experimented with crop rotation and with new seeds and plants. He also became the Nation’s first mule breeder, using animals given to him by the king of Spain. </a:t>
            </a:r>
          </a:p>
        </p:txBody>
      </p:sp>
      <p:pic>
        <p:nvPicPr>
          <p:cNvPr id="3076" name="Picture 4" descr="https://cdn.blog.ucsusa.org/wp-content/uploads/fa-blog-washington-slaves-2.jpg">
            <a:extLst>
              <a:ext uri="{FF2B5EF4-FFF2-40B4-BE49-F238E27FC236}">
                <a16:creationId xmlns:a16="http://schemas.microsoft.com/office/drawing/2014/main" id="{9D2EC65D-3402-46C3-A720-EA949A60DB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568" y="3733800"/>
            <a:ext cx="5115006" cy="26853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ADD1B53-D881-4463-8ABA-B3F0B2DDFC1D}"/>
              </a:ext>
            </a:extLst>
          </p:cNvPr>
          <p:cNvPicPr>
            <a:picLocks noChangeAspect="1"/>
          </p:cNvPicPr>
          <p:nvPr/>
        </p:nvPicPr>
        <p:blipFill>
          <a:blip r:embed="rId3"/>
          <a:stretch>
            <a:fillRect/>
          </a:stretch>
        </p:blipFill>
        <p:spPr>
          <a:xfrm>
            <a:off x="4863712" y="228600"/>
            <a:ext cx="4006865" cy="1905007"/>
          </a:xfrm>
          <a:prstGeom prst="rect">
            <a:avLst/>
          </a:prstGeom>
        </p:spPr>
      </p:pic>
      <p:sp>
        <p:nvSpPr>
          <p:cNvPr id="12" name="Content Placeholder 1">
            <a:extLst>
              <a:ext uri="{FF2B5EF4-FFF2-40B4-BE49-F238E27FC236}">
                <a16:creationId xmlns:a16="http://schemas.microsoft.com/office/drawing/2014/main" id="{9A14B8A4-5730-4FB3-938F-76D233AE9327}"/>
              </a:ext>
            </a:extLst>
          </p:cNvPr>
          <p:cNvSpPr txBox="1">
            <a:spLocks/>
          </p:cNvSpPr>
          <p:nvPr/>
        </p:nvSpPr>
        <p:spPr>
          <a:xfrm>
            <a:off x="5333999" y="2362200"/>
            <a:ext cx="3536577" cy="350520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Jefferson: Enjoyed experimenting with agriculture on his Virginia estate at Monticello. </a:t>
            </a:r>
          </a:p>
          <a:p>
            <a:r>
              <a:rPr lang="en-US" sz="1800" dirty="0"/>
              <a:t>Both Washington and Jefferson helped organize societies for improving agriculture. These societies were pioneers in agricultural science and education. Some societies issued reports, published journals, and sponsored agricultural fairs to encourage agricultural improvement.</a:t>
            </a:r>
          </a:p>
          <a:p>
            <a:pPr>
              <a:buFont typeface="Arial" panose="020B0604020202020204" pitchFamily="34" charset="0"/>
              <a:buNone/>
            </a:pPr>
            <a:endParaRPr lang="en-US" sz="1800" dirty="0"/>
          </a:p>
        </p:txBody>
      </p:sp>
      <p:sp>
        <p:nvSpPr>
          <p:cNvPr id="9" name="TextBox 8">
            <a:extLst>
              <a:ext uri="{FF2B5EF4-FFF2-40B4-BE49-F238E27FC236}">
                <a16:creationId xmlns:a16="http://schemas.microsoft.com/office/drawing/2014/main" id="{A8041E17-0083-48CE-85A7-D9D1A39C1BEC}"/>
              </a:ext>
            </a:extLst>
          </p:cNvPr>
          <p:cNvSpPr txBox="1"/>
          <p:nvPr/>
        </p:nvSpPr>
        <p:spPr>
          <a:xfrm>
            <a:off x="5562600" y="6019800"/>
            <a:ext cx="3124200" cy="646331"/>
          </a:xfrm>
          <a:prstGeom prst="rect">
            <a:avLst/>
          </a:prstGeom>
          <a:noFill/>
        </p:spPr>
        <p:txBody>
          <a:bodyPr wrap="square" rtlCol="0">
            <a:spAutoFit/>
          </a:bodyPr>
          <a:lstStyle/>
          <a:p>
            <a:pPr marL="285750" indent="-285750">
              <a:buFont typeface="Arial" panose="020B0604020202020204" pitchFamily="34" charset="0"/>
              <a:buChar char="•"/>
            </a:pPr>
            <a:r>
              <a:rPr lang="en-US" dirty="0"/>
              <a:t>93% of early Americans were farmers</a:t>
            </a:r>
          </a:p>
        </p:txBody>
      </p:sp>
    </p:spTree>
    <p:extLst>
      <p:ext uri="{BB962C8B-B14F-4D97-AF65-F5344CB8AC3E}">
        <p14:creationId xmlns:p14="http://schemas.microsoft.com/office/powerpoint/2010/main" val="311779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01674"/>
          </a:xfrm>
        </p:spPr>
        <p:txBody>
          <a:bodyPr/>
          <a:lstStyle/>
          <a:p>
            <a:r>
              <a:rPr lang="en-US" dirty="0"/>
              <a:t>1790’s</a:t>
            </a:r>
          </a:p>
        </p:txBody>
      </p:sp>
      <p:sp>
        <p:nvSpPr>
          <p:cNvPr id="8" name="Content Placeholder 7"/>
          <p:cNvSpPr>
            <a:spLocks noGrp="1"/>
          </p:cNvSpPr>
          <p:nvPr>
            <p:ph idx="1"/>
          </p:nvPr>
        </p:nvSpPr>
        <p:spPr>
          <a:xfrm>
            <a:off x="503047" y="1143000"/>
            <a:ext cx="5745353" cy="3194336"/>
          </a:xfrm>
        </p:spPr>
        <p:txBody>
          <a:bodyPr>
            <a:normAutofit/>
          </a:bodyPr>
          <a:lstStyle/>
          <a:p>
            <a:r>
              <a:rPr lang="en-US" sz="2800" dirty="0"/>
              <a:t>1790:</a:t>
            </a:r>
          </a:p>
          <a:p>
            <a:pPr lvl="1"/>
            <a:r>
              <a:rPr lang="en-US" sz="2400" dirty="0"/>
              <a:t>Total Population = 3.9 million</a:t>
            </a:r>
          </a:p>
          <a:p>
            <a:pPr lvl="2"/>
            <a:r>
              <a:rPr lang="en-US" sz="2400" dirty="0"/>
              <a:t> </a:t>
            </a:r>
            <a:r>
              <a:rPr lang="en-US" sz="2000" dirty="0"/>
              <a:t>90%  = Farmers</a:t>
            </a:r>
            <a:endParaRPr lang="en-US" sz="2400" dirty="0"/>
          </a:p>
          <a:p>
            <a:pPr lvl="2">
              <a:buNone/>
            </a:pPr>
            <a:endParaRPr lang="en-US" sz="2400" dirty="0"/>
          </a:p>
          <a:p>
            <a:pPr lvl="2">
              <a:buNone/>
            </a:pPr>
            <a:endParaRPr lang="en-US" sz="2400" dirty="0"/>
          </a:p>
          <a:p>
            <a:pPr lvl="1"/>
            <a:r>
              <a:rPr lang="en-US" sz="2400" dirty="0"/>
              <a:t>Value of tobacco exports = $4.4 million</a:t>
            </a:r>
          </a:p>
          <a:p>
            <a:pPr lvl="2"/>
            <a:r>
              <a:rPr lang="en-US" sz="2400" dirty="0"/>
              <a:t> </a:t>
            </a:r>
            <a:r>
              <a:rPr lang="en-US" sz="2000" dirty="0"/>
              <a:t>= 44% of total exports</a:t>
            </a:r>
            <a:endParaRPr lang="en-US" sz="2400" dirty="0"/>
          </a:p>
        </p:txBody>
      </p:sp>
      <p:pic>
        <p:nvPicPr>
          <p:cNvPr id="3076" name="Picture 4" descr="http://accokeekfoundation.org/wp-content/uploads/2011/03/Tobacco-3-1-300x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695" y="365126"/>
            <a:ext cx="3347605" cy="223173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cigarettesflavours.com/wp-content/uploads/2011/02/tobacco-plants1.jpg"/>
          <p:cNvPicPr>
            <a:picLocks noChangeAspect="1" noChangeArrowheads="1"/>
          </p:cNvPicPr>
          <p:nvPr/>
        </p:nvPicPr>
        <p:blipFill rotWithShape="1">
          <a:blip r:embed="rId3">
            <a:extLst>
              <a:ext uri="{28A0092B-C50C-407E-A947-70E740481C1C}">
                <a14:useLocalDpi xmlns:a14="http://schemas.microsoft.com/office/drawing/2010/main" val="0"/>
              </a:ext>
            </a:extLst>
          </a:blip>
          <a:srcRect t="-1" b="32500"/>
          <a:stretch/>
        </p:blipFill>
        <p:spPr bwMode="auto">
          <a:xfrm>
            <a:off x="1173353" y="4191000"/>
            <a:ext cx="4408297" cy="22317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28650" y="365127"/>
            <a:ext cx="7886700" cy="777874"/>
          </a:xfrm>
        </p:spPr>
        <p:txBody>
          <a:bodyPr/>
          <a:lstStyle/>
          <a:p>
            <a:r>
              <a:rPr lang="en-US" dirty="0"/>
              <a:t>1790’s Innovations</a:t>
            </a:r>
          </a:p>
        </p:txBody>
      </p:sp>
      <p:sp>
        <p:nvSpPr>
          <p:cNvPr id="3" name="Content Placeholder 2"/>
          <p:cNvSpPr>
            <a:spLocks noGrp="1"/>
          </p:cNvSpPr>
          <p:nvPr>
            <p:ph idx="1"/>
          </p:nvPr>
        </p:nvSpPr>
        <p:spPr>
          <a:xfrm>
            <a:off x="533400" y="1144442"/>
            <a:ext cx="4694531" cy="2284558"/>
          </a:xfrm>
        </p:spPr>
        <p:txBody>
          <a:bodyPr>
            <a:normAutofit/>
          </a:bodyPr>
          <a:lstStyle/>
          <a:p>
            <a:r>
              <a:rPr lang="en-US" sz="2800" dirty="0"/>
              <a:t>1793 = Invention of Cotton Gin (Eli Whitney)</a:t>
            </a:r>
          </a:p>
          <a:p>
            <a:pPr lvl="1"/>
            <a:r>
              <a:rPr lang="en-US" sz="2400" dirty="0"/>
              <a:t>Revolutionized the Cotton Industry</a:t>
            </a:r>
          </a:p>
          <a:p>
            <a:pPr lvl="1"/>
            <a:r>
              <a:rPr lang="en-US" sz="2400" dirty="0"/>
              <a:t>+/- effects</a:t>
            </a:r>
          </a:p>
          <a:p>
            <a:pPr>
              <a:buNone/>
            </a:pPr>
            <a:endParaRPr lang="en-US" sz="2800" dirty="0"/>
          </a:p>
        </p:txBody>
      </p:sp>
      <p:pic>
        <p:nvPicPr>
          <p:cNvPr id="5124" name="Picture 4" descr="http://score.rims.k12.ca.us/score_lessons/cotton_gin/images/image0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838200"/>
            <a:ext cx="3092462" cy="207500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scscarkansashistory.pbworks.com/f/1285094294/800px-Cotton_gin_EWM_20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8673" y="3409950"/>
            <a:ext cx="4238516" cy="279212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840653"/>
          </a:xfrm>
        </p:spPr>
        <p:txBody>
          <a:bodyPr/>
          <a:lstStyle/>
          <a:p>
            <a:r>
              <a:rPr lang="en-US" dirty="0"/>
              <a:t>1790’s Innovations</a:t>
            </a:r>
          </a:p>
        </p:txBody>
      </p:sp>
      <p:sp>
        <p:nvSpPr>
          <p:cNvPr id="5" name="Content Placeholder 4"/>
          <p:cNvSpPr>
            <a:spLocks noGrp="1"/>
          </p:cNvSpPr>
          <p:nvPr>
            <p:ph sz="half" idx="1"/>
          </p:nvPr>
        </p:nvSpPr>
        <p:spPr>
          <a:xfrm>
            <a:off x="384048" y="1310113"/>
            <a:ext cx="3886200" cy="4351338"/>
          </a:xfrm>
        </p:spPr>
        <p:txBody>
          <a:bodyPr>
            <a:normAutofit/>
          </a:bodyPr>
          <a:lstStyle/>
          <a:p>
            <a:r>
              <a:rPr lang="en-US" sz="2800" dirty="0"/>
              <a:t>1794 = Thomas Jefferson creates plow with lower resistance moldboard</a:t>
            </a:r>
          </a:p>
          <a:p>
            <a:pPr lvl="1"/>
            <a:r>
              <a:rPr lang="en-US" sz="2400" dirty="0"/>
              <a:t>Thomas Jefferson writes about American Agriculture as a way of life (“Agrarian”)</a:t>
            </a:r>
          </a:p>
          <a:p>
            <a:pPr marL="0" indent="0">
              <a:buNone/>
            </a:pPr>
            <a:endParaRPr lang="en-US" sz="2800" dirty="0"/>
          </a:p>
        </p:txBody>
      </p:sp>
      <p:sp>
        <p:nvSpPr>
          <p:cNvPr id="6" name="Content Placeholder 5"/>
          <p:cNvSpPr>
            <a:spLocks noGrp="1"/>
          </p:cNvSpPr>
          <p:nvPr>
            <p:ph sz="half" idx="2"/>
          </p:nvPr>
        </p:nvSpPr>
        <p:spPr>
          <a:xfrm>
            <a:off x="4648200" y="785452"/>
            <a:ext cx="4111752" cy="3176948"/>
          </a:xfrm>
        </p:spPr>
        <p:txBody>
          <a:bodyPr>
            <a:normAutofit/>
          </a:bodyPr>
          <a:lstStyle/>
          <a:p>
            <a:r>
              <a:rPr lang="en-US" sz="2800" dirty="0"/>
              <a:t>1797 = first cast-iron plow patented </a:t>
            </a:r>
          </a:p>
          <a:p>
            <a:r>
              <a:rPr lang="en-US" sz="2800" dirty="0"/>
              <a:t>Began to use horsepower to pull newly invented farm implements</a:t>
            </a:r>
          </a:p>
          <a:p>
            <a:pPr lvl="1"/>
            <a:r>
              <a:rPr lang="en-US" sz="2400" dirty="0"/>
              <a:t>Broadcast seeder</a:t>
            </a:r>
          </a:p>
          <a:p>
            <a:pPr lvl="1"/>
            <a:r>
              <a:rPr lang="en-US" sz="2400" dirty="0"/>
              <a:t>Mechanized Reaper</a:t>
            </a:r>
          </a:p>
          <a:p>
            <a:endParaRPr lang="en-US" sz="2800" dirty="0"/>
          </a:p>
        </p:txBody>
      </p:sp>
      <p:pic>
        <p:nvPicPr>
          <p:cNvPr id="6146" name="Picture 2" descr="http://www.poplarforest.org/democracy-Washington/moldboardplowreplic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8580" y="5142776"/>
            <a:ext cx="3562350" cy="131445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www.agclassroom.org/gan/timeline/images/pictures/1718_farm_te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109" y="4383202"/>
            <a:ext cx="1094532" cy="1347643"/>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ttp://www.gutenberg.org/files/19547/19547-h/images/0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1191" y="3748759"/>
            <a:ext cx="3276600" cy="1854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303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4400550" cy="701674"/>
          </a:xfrm>
        </p:spPr>
        <p:txBody>
          <a:bodyPr/>
          <a:lstStyle/>
          <a:p>
            <a:r>
              <a:rPr lang="en-US" dirty="0"/>
              <a:t>1790’s</a:t>
            </a:r>
          </a:p>
        </p:txBody>
      </p:sp>
      <p:sp>
        <p:nvSpPr>
          <p:cNvPr id="3" name="Content Placeholder 2"/>
          <p:cNvSpPr>
            <a:spLocks noGrp="1"/>
          </p:cNvSpPr>
          <p:nvPr>
            <p:ph idx="1"/>
          </p:nvPr>
        </p:nvSpPr>
        <p:spPr>
          <a:xfrm>
            <a:off x="628650" y="1085851"/>
            <a:ext cx="7886700" cy="4351338"/>
          </a:xfrm>
        </p:spPr>
        <p:txBody>
          <a:bodyPr>
            <a:noAutofit/>
          </a:bodyPr>
          <a:lstStyle/>
          <a:p>
            <a:r>
              <a:rPr lang="en-US" sz="2800" dirty="0"/>
              <a:t>1796: Public Land Act </a:t>
            </a:r>
          </a:p>
          <a:p>
            <a:pPr lvl="1"/>
            <a:r>
              <a:rPr lang="en-US" sz="2400" dirty="0"/>
              <a:t>Allows Federal land sales to the public</a:t>
            </a:r>
          </a:p>
          <a:p>
            <a:pPr lvl="1"/>
            <a:r>
              <a:rPr lang="en-US" sz="2400" dirty="0"/>
              <a:t>Minimum of 640-acre plots</a:t>
            </a:r>
          </a:p>
          <a:p>
            <a:pPr lvl="1"/>
            <a:r>
              <a:rPr lang="en-US" sz="2400" dirty="0"/>
              <a:t>$2 per acre of credit</a:t>
            </a:r>
          </a:p>
          <a:p>
            <a:r>
              <a:rPr lang="en-US" sz="2800" dirty="0"/>
              <a:t>Immigrants:</a:t>
            </a:r>
          </a:p>
          <a:p>
            <a:pPr lvl="1"/>
            <a:r>
              <a:rPr lang="en-US" sz="2400" dirty="0"/>
              <a:t>Came to America in droves, exchanging</a:t>
            </a:r>
          </a:p>
          <a:p>
            <a:pPr marL="342900" lvl="1" indent="0">
              <a:buNone/>
            </a:pPr>
            <a:r>
              <a:rPr lang="en-US" sz="2400" dirty="0"/>
              <a:t>   their own indentured labor for passage.</a:t>
            </a:r>
          </a:p>
          <a:p>
            <a:r>
              <a:rPr lang="en-US" sz="2800" dirty="0"/>
              <a:t>1799:</a:t>
            </a:r>
          </a:p>
          <a:p>
            <a:pPr lvl="1"/>
            <a:r>
              <a:rPr lang="en-US" sz="2400" dirty="0"/>
              <a:t>George Washington suggests to Congress the establishment of a National Board of Agriculture</a:t>
            </a:r>
          </a:p>
          <a:p>
            <a:pPr lvl="1"/>
            <a:endParaRPr lang="en-US" sz="2800" dirty="0"/>
          </a:p>
        </p:txBody>
      </p:sp>
      <p:pic>
        <p:nvPicPr>
          <p:cNvPr id="7170" name="Picture 2" descr="http://explorepahistory.com/kora/files/1/2/1-2-44F-25-ExplorePAHistory-a0b6s9-a_3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715964"/>
            <a:ext cx="2502233" cy="31637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77874"/>
          </a:xfrm>
        </p:spPr>
        <p:txBody>
          <a:bodyPr/>
          <a:lstStyle/>
          <a:p>
            <a:r>
              <a:rPr lang="en-US" dirty="0"/>
              <a:t>The 1800’s</a:t>
            </a:r>
          </a:p>
        </p:txBody>
      </p:sp>
      <p:sp>
        <p:nvSpPr>
          <p:cNvPr id="3" name="Content Placeholder 2"/>
          <p:cNvSpPr>
            <a:spLocks noGrp="1"/>
          </p:cNvSpPr>
          <p:nvPr>
            <p:ph sz="half" idx="1"/>
          </p:nvPr>
        </p:nvSpPr>
        <p:spPr>
          <a:xfrm>
            <a:off x="352424" y="1158874"/>
            <a:ext cx="4981575" cy="4572000"/>
          </a:xfrm>
        </p:spPr>
        <p:txBody>
          <a:bodyPr>
            <a:normAutofit/>
          </a:bodyPr>
          <a:lstStyle/>
          <a:p>
            <a:r>
              <a:rPr lang="en-US" sz="2800" dirty="0"/>
              <a:t>1800:</a:t>
            </a:r>
          </a:p>
          <a:p>
            <a:pPr lvl="1"/>
            <a:r>
              <a:rPr lang="en-US" sz="2400" dirty="0"/>
              <a:t>Total Population </a:t>
            </a:r>
          </a:p>
          <a:p>
            <a:pPr marL="365760" lvl="1" indent="0">
              <a:buNone/>
            </a:pPr>
            <a:r>
              <a:rPr lang="en-US" sz="2400" dirty="0"/>
              <a:t>    =  5.3 million</a:t>
            </a:r>
          </a:p>
          <a:p>
            <a:pPr marL="365760" lvl="1" indent="0">
              <a:buNone/>
            </a:pPr>
            <a:endParaRPr lang="en-US" sz="2400" dirty="0"/>
          </a:p>
          <a:p>
            <a:pPr lvl="1"/>
            <a:r>
              <a:rPr lang="en-US" sz="2400" dirty="0"/>
              <a:t>Average value of Ag exports </a:t>
            </a:r>
          </a:p>
          <a:p>
            <a:pPr marL="365760" lvl="1" indent="0">
              <a:buNone/>
            </a:pPr>
            <a:r>
              <a:rPr lang="en-US" sz="2400" dirty="0"/>
              <a:t>    = $23 million</a:t>
            </a:r>
          </a:p>
          <a:p>
            <a:pPr lvl="2"/>
            <a:r>
              <a:rPr lang="en-US" sz="2000" dirty="0"/>
              <a:t>75% of total exports</a:t>
            </a:r>
          </a:p>
        </p:txBody>
      </p:sp>
      <p:pic>
        <p:nvPicPr>
          <p:cNvPr id="6" name="Picture 5" descr="Screen shot 2011-10-11 at 7"/>
          <p:cNvPicPr>
            <a:picLocks noChangeAspect="1" noChangeArrowheads="1"/>
          </p:cNvPicPr>
          <p:nvPr/>
        </p:nvPicPr>
        <p:blipFill>
          <a:blip r:embed="rId2"/>
          <a:srcRect l="723" t="16724" r="50603" b="2313"/>
          <a:stretch>
            <a:fillRect/>
          </a:stretch>
        </p:blipFill>
        <p:spPr bwMode="auto">
          <a:xfrm>
            <a:off x="4572000" y="609600"/>
            <a:ext cx="4390351" cy="47244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28650" y="365127"/>
            <a:ext cx="7886700" cy="930274"/>
          </a:xfrm>
        </p:spPr>
        <p:txBody>
          <a:bodyPr>
            <a:normAutofit/>
          </a:bodyPr>
          <a:lstStyle/>
          <a:p>
            <a:r>
              <a:rPr lang="en-US" dirty="0"/>
              <a:t>1803: The Louisiana Purchase</a:t>
            </a:r>
          </a:p>
        </p:txBody>
      </p:sp>
      <p:sp>
        <p:nvSpPr>
          <p:cNvPr id="6" name="Content Placeholder 5"/>
          <p:cNvSpPr>
            <a:spLocks noGrp="1"/>
          </p:cNvSpPr>
          <p:nvPr>
            <p:ph idx="1"/>
          </p:nvPr>
        </p:nvSpPr>
        <p:spPr>
          <a:xfrm>
            <a:off x="628650" y="1295401"/>
            <a:ext cx="8286750" cy="2209799"/>
          </a:xfrm>
        </p:spPr>
        <p:txBody>
          <a:bodyPr>
            <a:noAutofit/>
          </a:bodyPr>
          <a:lstStyle/>
          <a:p>
            <a:r>
              <a:rPr lang="en-US" sz="2800" dirty="0"/>
              <a:t>$15 million</a:t>
            </a:r>
          </a:p>
          <a:p>
            <a:r>
              <a:rPr lang="en-US" sz="2800" dirty="0"/>
              <a:t>Roughly doubled the size of U.S. territory</a:t>
            </a:r>
          </a:p>
          <a:p>
            <a:r>
              <a:rPr lang="en-US" sz="2800" dirty="0"/>
              <a:t>President Thomas Jefferson justified the purchase as a means to provide enough fertile land to expand the Agrarian way of life</a:t>
            </a:r>
          </a:p>
        </p:txBody>
      </p:sp>
      <p:pic>
        <p:nvPicPr>
          <p:cNvPr id="7" name="Picture 2" descr="Boundaries of the Louisiana Purcha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1992" y="3200400"/>
            <a:ext cx="4124527" cy="255454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FC123DC-3FC1-49D3-82EC-A88E24288148}"/>
              </a:ext>
            </a:extLst>
          </p:cNvPr>
          <p:cNvSpPr txBox="1"/>
          <p:nvPr/>
        </p:nvSpPr>
        <p:spPr>
          <a:xfrm>
            <a:off x="167481" y="3657600"/>
            <a:ext cx="4785520" cy="2554545"/>
          </a:xfrm>
          <a:prstGeom prst="rect">
            <a:avLst/>
          </a:prstGeom>
          <a:noFill/>
        </p:spPr>
        <p:txBody>
          <a:bodyPr wrap="square" rtlCol="0">
            <a:spAutoFit/>
          </a:bodyPr>
          <a:lstStyle/>
          <a:p>
            <a:r>
              <a:rPr lang="en-US" sz="2400" dirty="0"/>
              <a:t>“Agrarian” = relating to farmers and their way of life</a:t>
            </a:r>
          </a:p>
          <a:p>
            <a:r>
              <a:rPr lang="en-US" sz="2400" dirty="0"/>
              <a:t>Jefferson wanted to create a country of small farms living independently in states under U.S. governance</a:t>
            </a:r>
            <a:endParaRPr lang="en-US" dirty="0"/>
          </a:p>
          <a:p>
            <a:pPr lvl="1"/>
            <a:r>
              <a:rPr lang="en-US" sz="2000" dirty="0"/>
              <a:t>Felt farmers had the virtues needed to sustain a Democratic society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4.bp.blogspot.com/_PFDefRMehfw/TUCv0F_NaTI/AAAAAAAAACs/3XEmYkog6J0/s1600/Louisiana%2BPurcha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33400"/>
            <a:ext cx="8378000"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900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cdn.dipity.com/uploads/events/35dff8c34cd9aaa71fb4f19b6d665201_1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1000"/>
            <a:ext cx="8323836" cy="601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344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01674"/>
          </a:xfrm>
        </p:spPr>
        <p:txBody>
          <a:bodyPr/>
          <a:lstStyle/>
          <a:p>
            <a:r>
              <a:rPr lang="en-US" dirty="0"/>
              <a:t>1805-1810</a:t>
            </a:r>
          </a:p>
        </p:txBody>
      </p:sp>
      <p:sp>
        <p:nvSpPr>
          <p:cNvPr id="3" name="Content Placeholder 2"/>
          <p:cNvSpPr>
            <a:spLocks noGrp="1"/>
          </p:cNvSpPr>
          <p:nvPr>
            <p:ph idx="1"/>
          </p:nvPr>
        </p:nvSpPr>
        <p:spPr>
          <a:xfrm>
            <a:off x="457200" y="1371600"/>
            <a:ext cx="8382000" cy="2656703"/>
          </a:xfrm>
        </p:spPr>
        <p:txBody>
          <a:bodyPr>
            <a:normAutofit/>
          </a:bodyPr>
          <a:lstStyle/>
          <a:p>
            <a:r>
              <a:rPr lang="en-US" sz="2800" dirty="0"/>
              <a:t>1805: Cotton begins to replace Tobacco as main cash crop of the South</a:t>
            </a:r>
          </a:p>
          <a:p>
            <a:r>
              <a:rPr lang="en-US" sz="2800" dirty="0"/>
              <a:t>1810: Total Population = 7.2 million</a:t>
            </a:r>
          </a:p>
          <a:p>
            <a:pPr lvl="1"/>
            <a:r>
              <a:rPr lang="en-US" sz="2400" dirty="0"/>
              <a:t>Ag exports = $40 million</a:t>
            </a:r>
          </a:p>
          <a:p>
            <a:pPr lvl="1"/>
            <a:r>
              <a:rPr lang="en-US" sz="2400" dirty="0"/>
              <a:t>87% of total exports</a:t>
            </a:r>
          </a:p>
          <a:p>
            <a:pPr lvl="1"/>
            <a:r>
              <a:rPr lang="en-US" sz="2400" dirty="0"/>
              <a:t>Beginning of the “Industrial Revolution”</a:t>
            </a:r>
          </a:p>
          <a:p>
            <a:pPr>
              <a:buNone/>
            </a:pPr>
            <a:endParaRPr lang="en-US" sz="2800" dirty="0"/>
          </a:p>
        </p:txBody>
      </p:sp>
      <p:pic>
        <p:nvPicPr>
          <p:cNvPr id="11266" name="Picture 2" descr="http://mhslibrary.org/Teacher%20Projects/Teacher%20Projects/Social%20Studies/D'Acquisto/Industrial%20Revolution/progre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978788"/>
            <a:ext cx="3124200" cy="2533135"/>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www.buzzle.com/img/articleImages/421405-54920-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978788"/>
            <a:ext cx="3333750" cy="24288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823912"/>
          </a:xfrm>
        </p:spPr>
        <p:txBody>
          <a:bodyPr/>
          <a:lstStyle/>
          <a:p>
            <a:r>
              <a:rPr lang="en-US" dirty="0"/>
              <a:t>North Vs. South</a:t>
            </a:r>
          </a:p>
        </p:txBody>
      </p:sp>
      <p:sp>
        <p:nvSpPr>
          <p:cNvPr id="6" name="Text Placeholder 5"/>
          <p:cNvSpPr>
            <a:spLocks noGrp="1"/>
          </p:cNvSpPr>
          <p:nvPr>
            <p:ph type="body" idx="1"/>
          </p:nvPr>
        </p:nvSpPr>
        <p:spPr>
          <a:xfrm>
            <a:off x="703660" y="1233489"/>
            <a:ext cx="2877740" cy="452437"/>
          </a:xfrm>
        </p:spPr>
        <p:txBody>
          <a:bodyPr>
            <a:noAutofit/>
          </a:bodyPr>
          <a:lstStyle/>
          <a:p>
            <a:r>
              <a:rPr lang="en-US" sz="2800" dirty="0"/>
              <a:t>North :</a:t>
            </a:r>
          </a:p>
        </p:txBody>
      </p:sp>
      <p:sp>
        <p:nvSpPr>
          <p:cNvPr id="4" name="Content Placeholder 3"/>
          <p:cNvSpPr>
            <a:spLocks noGrp="1"/>
          </p:cNvSpPr>
          <p:nvPr>
            <p:ph sz="half" idx="2"/>
          </p:nvPr>
        </p:nvSpPr>
        <p:spPr>
          <a:xfrm>
            <a:off x="679012" y="1730376"/>
            <a:ext cx="4020740" cy="3684588"/>
          </a:xfrm>
        </p:spPr>
        <p:txBody>
          <a:bodyPr>
            <a:normAutofit/>
          </a:bodyPr>
          <a:lstStyle/>
          <a:p>
            <a:r>
              <a:rPr lang="en-US" sz="2800" dirty="0"/>
              <a:t>Industrialized</a:t>
            </a:r>
          </a:p>
          <a:p>
            <a:r>
              <a:rPr lang="en-US" sz="2800" dirty="0"/>
              <a:t>Exporting manufactured goods</a:t>
            </a:r>
          </a:p>
          <a:p>
            <a:r>
              <a:rPr lang="en-US" sz="2800" dirty="0"/>
              <a:t>Immigrant Boom</a:t>
            </a:r>
          </a:p>
          <a:p>
            <a:r>
              <a:rPr lang="en-US" sz="2800" dirty="0"/>
              <a:t>Overall population increased</a:t>
            </a:r>
          </a:p>
        </p:txBody>
      </p:sp>
      <p:sp>
        <p:nvSpPr>
          <p:cNvPr id="7" name="Text Placeholder 6"/>
          <p:cNvSpPr>
            <a:spLocks noGrp="1"/>
          </p:cNvSpPr>
          <p:nvPr>
            <p:ph type="body" sz="quarter" idx="3"/>
          </p:nvPr>
        </p:nvSpPr>
        <p:spPr>
          <a:xfrm>
            <a:off x="4724400" y="1243013"/>
            <a:ext cx="2743200" cy="447675"/>
          </a:xfrm>
        </p:spPr>
        <p:txBody>
          <a:bodyPr>
            <a:normAutofit lnSpcReduction="10000"/>
          </a:bodyPr>
          <a:lstStyle/>
          <a:p>
            <a:r>
              <a:rPr lang="en-US" sz="2800" dirty="0"/>
              <a:t>South:</a:t>
            </a:r>
          </a:p>
        </p:txBody>
      </p:sp>
      <p:sp>
        <p:nvSpPr>
          <p:cNvPr id="5" name="Content Placeholder 4"/>
          <p:cNvSpPr>
            <a:spLocks noGrp="1"/>
          </p:cNvSpPr>
          <p:nvPr>
            <p:ph sz="quarter" idx="4"/>
          </p:nvPr>
        </p:nvSpPr>
        <p:spPr>
          <a:xfrm>
            <a:off x="4724400" y="1744662"/>
            <a:ext cx="4174330" cy="3684588"/>
          </a:xfrm>
        </p:spPr>
        <p:txBody>
          <a:bodyPr>
            <a:noAutofit/>
          </a:bodyPr>
          <a:lstStyle/>
          <a:p>
            <a:r>
              <a:rPr lang="en-US" sz="2800" dirty="0"/>
              <a:t>Exported:</a:t>
            </a:r>
          </a:p>
          <a:p>
            <a:pPr lvl="1"/>
            <a:r>
              <a:rPr lang="en-US" sz="2400" dirty="0"/>
              <a:t>Cotton, sugar, rice, tobacco, wheat</a:t>
            </a:r>
          </a:p>
          <a:p>
            <a:r>
              <a:rPr lang="en-US" sz="2800" dirty="0"/>
              <a:t>Depended heavily on food imported from upper Mississippi valley</a:t>
            </a:r>
          </a:p>
          <a:p>
            <a:r>
              <a:rPr lang="en-US" sz="2800" dirty="0"/>
              <a:t>Plantation system dependent on slave labor</a:t>
            </a:r>
          </a:p>
          <a:p>
            <a:r>
              <a:rPr lang="en-US" sz="2800" dirty="0"/>
              <a:t>Population stagnated</a:t>
            </a:r>
          </a:p>
        </p:txBody>
      </p:sp>
      <p:pic>
        <p:nvPicPr>
          <p:cNvPr id="8" name="Picture 4" descr="http://www.scienceclarified.com/scitech/images/lsgw_0001_0001_0_img00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7403" y="4419600"/>
            <a:ext cx="3282198" cy="21797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3638550" cy="625474"/>
          </a:xfrm>
        </p:spPr>
        <p:txBody>
          <a:bodyPr/>
          <a:lstStyle/>
          <a:p>
            <a:r>
              <a:rPr lang="en-US" dirty="0"/>
              <a:t>1810-1850</a:t>
            </a:r>
          </a:p>
        </p:txBody>
      </p:sp>
      <p:sp>
        <p:nvSpPr>
          <p:cNvPr id="3" name="Content Placeholder 2"/>
          <p:cNvSpPr>
            <a:spLocks noGrp="1"/>
          </p:cNvSpPr>
          <p:nvPr>
            <p:ph idx="1"/>
          </p:nvPr>
        </p:nvSpPr>
        <p:spPr>
          <a:xfrm>
            <a:off x="600075" y="1038892"/>
            <a:ext cx="8229600" cy="5133308"/>
          </a:xfrm>
        </p:spPr>
        <p:txBody>
          <a:bodyPr>
            <a:normAutofit/>
          </a:bodyPr>
          <a:lstStyle/>
          <a:p>
            <a:r>
              <a:rPr lang="en-US" sz="2400" dirty="0"/>
              <a:t>1819 = U.S. canning industry started.</a:t>
            </a:r>
          </a:p>
          <a:p>
            <a:r>
              <a:rPr lang="en-US" sz="2400" dirty="0"/>
              <a:t>1831 = the grain reaper invented.</a:t>
            </a:r>
          </a:p>
          <a:p>
            <a:r>
              <a:rPr lang="en-US" sz="2400" dirty="0"/>
              <a:t>1837 = John Deere manufactures </a:t>
            </a:r>
          </a:p>
          <a:p>
            <a:pPr marL="0" indent="0">
              <a:buNone/>
            </a:pPr>
            <a:r>
              <a:rPr lang="en-US" sz="2400" dirty="0"/>
              <a:t>  the steel plow.</a:t>
            </a:r>
          </a:p>
          <a:p>
            <a:r>
              <a:rPr lang="en-US" sz="2400" dirty="0"/>
              <a:t>1843 = founding of the commercial fertilizer industry by developing a process for making  superphosphate fertilizer.</a:t>
            </a:r>
          </a:p>
          <a:p>
            <a:r>
              <a:rPr lang="en-US" sz="2400" dirty="0"/>
              <a:t>1845-1855 = Great Potato Famine in Ireland</a:t>
            </a:r>
          </a:p>
          <a:p>
            <a:r>
              <a:rPr lang="en-US" sz="2400" dirty="0"/>
              <a:t>1850  = mechanical cotton picking machine developed.</a:t>
            </a:r>
          </a:p>
          <a:p>
            <a:pPr>
              <a:buNone/>
            </a:pPr>
            <a:endParaRPr lang="en-US" sz="2400" dirty="0"/>
          </a:p>
        </p:txBody>
      </p:sp>
      <p:pic>
        <p:nvPicPr>
          <p:cNvPr id="13314" name="Picture 2" descr="http://www.retiredtractors.com/Plows/RepoPlo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4572000"/>
            <a:ext cx="2938462" cy="17668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virulentwordofmouse.files.wordpress.com/2010/11/mccormick-reap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4531" y="457200"/>
            <a:ext cx="2932546" cy="22496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01674"/>
          </a:xfrm>
        </p:spPr>
        <p:txBody>
          <a:bodyPr/>
          <a:lstStyle/>
          <a:p>
            <a:r>
              <a:rPr lang="en-US" dirty="0"/>
              <a:t>1850-1860</a:t>
            </a:r>
          </a:p>
        </p:txBody>
      </p:sp>
      <p:sp>
        <p:nvSpPr>
          <p:cNvPr id="3" name="Content Placeholder 2"/>
          <p:cNvSpPr>
            <a:spLocks noGrp="1"/>
          </p:cNvSpPr>
          <p:nvPr>
            <p:ph idx="1"/>
          </p:nvPr>
        </p:nvSpPr>
        <p:spPr>
          <a:xfrm>
            <a:off x="628650" y="1143000"/>
            <a:ext cx="7886700" cy="4351338"/>
          </a:xfrm>
        </p:spPr>
        <p:txBody>
          <a:bodyPr>
            <a:normAutofit/>
          </a:bodyPr>
          <a:lstStyle/>
          <a:p>
            <a:r>
              <a:rPr lang="en-US" sz="2400" dirty="0"/>
              <a:t>1855  = Michigan and Pennsylvania established the first state agricultural colleges.</a:t>
            </a:r>
          </a:p>
          <a:p>
            <a:r>
              <a:rPr lang="en-US" sz="2400" dirty="0"/>
              <a:t>1856  = A patent for condensing milk was issued to Gail Borden.</a:t>
            </a:r>
          </a:p>
          <a:p>
            <a:r>
              <a:rPr lang="en-US" sz="2400" dirty="0"/>
              <a:t>1858  = Mason jars, used for home canning, were invented.</a:t>
            </a:r>
          </a:p>
          <a:p>
            <a:endParaRPr lang="en-US" sz="2400" dirty="0"/>
          </a:p>
        </p:txBody>
      </p:sp>
      <p:pic>
        <p:nvPicPr>
          <p:cNvPr id="14338" name="Picture 2" descr="http://archive.lib.msu.edu/DMC/cookbooks/museum%20images%20for%20cookbooks/images/mason_jar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3505200"/>
            <a:ext cx="3048000" cy="24355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27953"/>
          </a:xfrm>
        </p:spPr>
        <p:txBody>
          <a:bodyPr/>
          <a:lstStyle/>
          <a:p>
            <a:r>
              <a:rPr lang="en-US" dirty="0"/>
              <a:t>The “Cotton Boom”</a:t>
            </a:r>
          </a:p>
        </p:txBody>
      </p:sp>
      <p:sp>
        <p:nvSpPr>
          <p:cNvPr id="3" name="Content Placeholder 2"/>
          <p:cNvSpPr>
            <a:spLocks noGrp="1"/>
          </p:cNvSpPr>
          <p:nvPr>
            <p:ph idx="1"/>
          </p:nvPr>
        </p:nvSpPr>
        <p:spPr>
          <a:xfrm>
            <a:off x="628650" y="1148916"/>
            <a:ext cx="8439150" cy="4351338"/>
          </a:xfrm>
        </p:spPr>
        <p:txBody>
          <a:bodyPr>
            <a:normAutofit/>
          </a:bodyPr>
          <a:lstStyle/>
          <a:p>
            <a:r>
              <a:rPr lang="en-US" sz="2800" dirty="0"/>
              <a:t>1790: U.S. exported 3,000 bales of cotton</a:t>
            </a:r>
          </a:p>
          <a:p>
            <a:r>
              <a:rPr lang="en-US" sz="2800" dirty="0"/>
              <a:t>1793:  Invention of Cotton Gin</a:t>
            </a:r>
          </a:p>
          <a:p>
            <a:r>
              <a:rPr lang="en-US" sz="2800" dirty="0"/>
              <a:t>1831: U.S. exports 800,000 bales of cotton</a:t>
            </a:r>
          </a:p>
          <a:p>
            <a:r>
              <a:rPr lang="en-US" sz="2800" dirty="0"/>
              <a:t>1860 = 5 million bales</a:t>
            </a:r>
          </a:p>
          <a:p>
            <a:pPr lvl="1"/>
            <a:r>
              <a:rPr lang="en-US" sz="2800" dirty="0"/>
              <a:t>Cotton now accounted for 2/3 of all U.S. foreign trade</a:t>
            </a:r>
          </a:p>
          <a:p>
            <a:pPr lvl="1"/>
            <a:r>
              <a:rPr lang="en-US" sz="2800" dirty="0"/>
              <a:t>The American South was the world’s top cotton producer</a:t>
            </a:r>
          </a:p>
        </p:txBody>
      </p:sp>
      <p:pic>
        <p:nvPicPr>
          <p:cNvPr id="15362" name="Picture 2" descr="http://www.rootsweb.ancestry.com/~txecm/Photos/HistoricNotecards/CottonBales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495800"/>
            <a:ext cx="3484418" cy="2201785"/>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thecuriousquilter.files.wordpress.com/2010/07/cotton-bales-heading-to-market.jpg"/>
          <p:cNvPicPr>
            <a:picLocks noChangeAspect="1" noChangeArrowheads="1"/>
          </p:cNvPicPr>
          <p:nvPr/>
        </p:nvPicPr>
        <p:blipFill rotWithShape="1">
          <a:blip r:embed="rId3">
            <a:extLst>
              <a:ext uri="{28A0092B-C50C-407E-A947-70E740481C1C}">
                <a14:useLocalDpi xmlns:a14="http://schemas.microsoft.com/office/drawing/2010/main" val="0"/>
              </a:ext>
            </a:extLst>
          </a:blip>
          <a:srcRect b="10754"/>
          <a:stretch/>
        </p:blipFill>
        <p:spPr bwMode="auto">
          <a:xfrm>
            <a:off x="4722472" y="4117176"/>
            <a:ext cx="3810196" cy="254230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uppitynegronetwork.files.wordpress.com/2011/06/manifest-destiny1.jpg"/>
          <p:cNvPicPr>
            <a:picLocks noChangeAspect="1" noChangeArrowheads="1"/>
          </p:cNvPicPr>
          <p:nvPr/>
        </p:nvPicPr>
        <p:blipFill rotWithShape="1">
          <a:blip r:embed="rId2">
            <a:extLst>
              <a:ext uri="{28A0092B-C50C-407E-A947-70E740481C1C}">
                <a14:useLocalDpi xmlns:a14="http://schemas.microsoft.com/office/drawing/2010/main" val="0"/>
              </a:ext>
            </a:extLst>
          </a:blip>
          <a:srcRect l="5160" t="6393" r="6044" b="9957"/>
          <a:stretch/>
        </p:blipFill>
        <p:spPr bwMode="auto">
          <a:xfrm>
            <a:off x="3200400" y="3810000"/>
            <a:ext cx="3901833" cy="28670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365127"/>
            <a:ext cx="7886700" cy="701674"/>
          </a:xfrm>
        </p:spPr>
        <p:txBody>
          <a:bodyPr/>
          <a:lstStyle/>
          <a:p>
            <a:r>
              <a:rPr lang="en-US" dirty="0"/>
              <a:t>Manifest Destiny: 1840s</a:t>
            </a:r>
          </a:p>
        </p:txBody>
      </p:sp>
      <p:sp>
        <p:nvSpPr>
          <p:cNvPr id="3" name="Content Placeholder 2"/>
          <p:cNvSpPr>
            <a:spLocks noGrp="1"/>
          </p:cNvSpPr>
          <p:nvPr>
            <p:ph idx="1"/>
          </p:nvPr>
        </p:nvSpPr>
        <p:spPr>
          <a:xfrm>
            <a:off x="381000" y="990600"/>
            <a:ext cx="8534400" cy="2667000"/>
          </a:xfrm>
        </p:spPr>
        <p:txBody>
          <a:bodyPr>
            <a:noAutofit/>
          </a:bodyPr>
          <a:lstStyle/>
          <a:p>
            <a:r>
              <a:rPr lang="en-US" sz="2400" b="1" dirty="0"/>
              <a:t>The idea that America had a special destiny to stretch across the continent motivated many people to migrate West. </a:t>
            </a:r>
            <a:endParaRPr lang="en-US" sz="2400" dirty="0"/>
          </a:p>
          <a:p>
            <a:r>
              <a:rPr lang="en-US" sz="2400" dirty="0"/>
              <a:t>In 1845 John L. O'Sullivan, editor of the Democratic Review, referred in his magazine to America's "Manifest Destiny to overspread the continent allotted by Providence for the free development of our yearly multiplying millions." One of the most influential slogans ever coined, "manifest destiny" expressed the romantic emotion that led Americans to risk their lives to settle the Far West.</a:t>
            </a:r>
          </a:p>
          <a:p>
            <a:endParaRPr lang="en-US" sz="2400" dirty="0"/>
          </a:p>
        </p:txBody>
      </p:sp>
    </p:spTree>
    <p:extLst>
      <p:ext uri="{BB962C8B-B14F-4D97-AF65-F5344CB8AC3E}">
        <p14:creationId xmlns:p14="http://schemas.microsoft.com/office/powerpoint/2010/main" val="1019933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77874"/>
          </a:xfrm>
        </p:spPr>
        <p:txBody>
          <a:bodyPr/>
          <a:lstStyle/>
          <a:p>
            <a:r>
              <a:rPr lang="en-US" dirty="0"/>
              <a:t>Manifest Destiny: 1840s</a:t>
            </a:r>
          </a:p>
        </p:txBody>
      </p:sp>
      <p:sp>
        <p:nvSpPr>
          <p:cNvPr id="3" name="Content Placeholder 2"/>
          <p:cNvSpPr>
            <a:spLocks noGrp="1"/>
          </p:cNvSpPr>
          <p:nvPr>
            <p:ph idx="1"/>
          </p:nvPr>
        </p:nvSpPr>
        <p:spPr>
          <a:xfrm>
            <a:off x="419100" y="1143001"/>
            <a:ext cx="8305800" cy="2610624"/>
          </a:xfrm>
        </p:spPr>
        <p:txBody>
          <a:bodyPr>
            <a:noAutofit/>
          </a:bodyPr>
          <a:lstStyle/>
          <a:p>
            <a:r>
              <a:rPr lang="en-US" sz="2400" dirty="0"/>
              <a:t>Manifest Destiny led expansionists to demand the U.S. should own the entire Pacific Northwest all the way to the southern border of Alaska.</a:t>
            </a:r>
          </a:p>
          <a:p>
            <a:r>
              <a:rPr lang="en-US" sz="2400" dirty="0"/>
              <a:t>Many invoked the idea to justify Indian removal, war with Mexico, and American expansion into Cuba and Central America. </a:t>
            </a:r>
          </a:p>
        </p:txBody>
      </p:sp>
      <p:pic>
        <p:nvPicPr>
          <p:cNvPr id="27650" name="Picture 2" descr="http://www.learningfromlyrics.org/p_img06mau%5B1%5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2013" y="3200400"/>
            <a:ext cx="3886200" cy="29587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DBAAED8-8C54-41C5-AC0E-D9989C15C713}"/>
              </a:ext>
            </a:extLst>
          </p:cNvPr>
          <p:cNvSpPr txBox="1"/>
          <p:nvPr/>
        </p:nvSpPr>
        <p:spPr>
          <a:xfrm>
            <a:off x="228600" y="3352800"/>
            <a:ext cx="4029076" cy="3046988"/>
          </a:xfrm>
          <a:prstGeom prst="rect">
            <a:avLst/>
          </a:prstGeom>
          <a:noFill/>
        </p:spPr>
        <p:txBody>
          <a:bodyPr wrap="square" rtlCol="0">
            <a:spAutoFit/>
          </a:bodyPr>
          <a:lstStyle/>
          <a:p>
            <a:pPr marL="292608" indent="-342900">
              <a:buFont typeface="Arial" panose="020B0604020202020204" pitchFamily="34" charset="0"/>
              <a:buChar char="•"/>
            </a:pPr>
            <a:r>
              <a:rPr lang="en-US" sz="2400" dirty="0"/>
              <a:t>More positively, the idea of Manifest Destiny inspired missionaries, farmers, and pioneers, who dreamed  of transforming the great plains and fertile valleys into farms and small towns.</a:t>
            </a:r>
          </a:p>
          <a:p>
            <a:endParaRPr lang="en-US" sz="2400" dirty="0"/>
          </a:p>
        </p:txBody>
      </p:sp>
    </p:spTree>
    <p:extLst>
      <p:ext uri="{BB962C8B-B14F-4D97-AF65-F5344CB8AC3E}">
        <p14:creationId xmlns:p14="http://schemas.microsoft.com/office/powerpoint/2010/main" val="15728681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549274"/>
          </a:xfrm>
        </p:spPr>
        <p:txBody>
          <a:bodyPr wrap="square" lIns="91440" tIns="45720" rIns="91440" bIns="45720" numCol="1" anchorCtr="0" compatLnSpc="1">
            <a:prstTxWarp prst="textNoShape">
              <a:avLst/>
            </a:prstTxWarp>
          </a:bodyPr>
          <a:lstStyle/>
          <a:p>
            <a:r>
              <a:rPr lang="en-US" cap="none" dirty="0"/>
              <a:t>Civil War: 1861-1865</a:t>
            </a:r>
          </a:p>
        </p:txBody>
      </p:sp>
      <p:sp>
        <p:nvSpPr>
          <p:cNvPr id="94213" name="Content Placeholder 2"/>
          <p:cNvSpPr>
            <a:spLocks noGrp="1"/>
          </p:cNvSpPr>
          <p:nvPr>
            <p:ph idx="1"/>
          </p:nvPr>
        </p:nvSpPr>
        <p:spPr>
          <a:xfrm>
            <a:off x="571500" y="1143000"/>
            <a:ext cx="4267200" cy="1143000"/>
          </a:xfrm>
        </p:spPr>
        <p:txBody>
          <a:bodyPr>
            <a:normAutofit/>
          </a:bodyPr>
          <a:lstStyle/>
          <a:p>
            <a:r>
              <a:rPr lang="en-US" sz="2400" dirty="0"/>
              <a:t>North: preserve the Union and end slavery</a:t>
            </a:r>
          </a:p>
          <a:p>
            <a:pPr lvl="1"/>
            <a:endParaRPr lang="en-US" sz="2400" dirty="0"/>
          </a:p>
          <a:p>
            <a:endParaRPr lang="en-US" sz="2400" dirty="0"/>
          </a:p>
        </p:txBody>
      </p:sp>
      <p:pic>
        <p:nvPicPr>
          <p:cNvPr id="94214" name="Picture 6" descr="Screen shot 2011-10-11 at 8"/>
          <p:cNvPicPr>
            <a:picLocks noChangeAspect="1" noChangeArrowheads="1"/>
          </p:cNvPicPr>
          <p:nvPr/>
        </p:nvPicPr>
        <p:blipFill>
          <a:blip r:embed="rId2"/>
          <a:srcRect l="20844" t="30968" r="45657" b="20198"/>
          <a:stretch>
            <a:fillRect/>
          </a:stretch>
        </p:blipFill>
        <p:spPr bwMode="auto">
          <a:xfrm>
            <a:off x="770363" y="2286000"/>
            <a:ext cx="4125487" cy="3758777"/>
          </a:xfrm>
          <a:prstGeom prst="rect">
            <a:avLst/>
          </a:prstGeom>
          <a:noFill/>
        </p:spPr>
      </p:pic>
      <p:sp>
        <p:nvSpPr>
          <p:cNvPr id="94215" name="Content Placeholder 2"/>
          <p:cNvSpPr>
            <a:spLocks/>
          </p:cNvSpPr>
          <p:nvPr/>
        </p:nvSpPr>
        <p:spPr bwMode="auto">
          <a:xfrm>
            <a:off x="4953000" y="1028700"/>
            <a:ext cx="3810000" cy="2933700"/>
          </a:xfrm>
          <a:prstGeom prst="rect">
            <a:avLst/>
          </a:prstGeom>
          <a:noFill/>
          <a:ln w="9525">
            <a:noFill/>
            <a:miter lim="800000"/>
            <a:headEnd/>
            <a:tailEnd/>
          </a:ln>
        </p:spPr>
        <p:txBody>
          <a:bodyPr>
            <a:prstTxWarp prst="textNoShape">
              <a:avLst/>
            </a:prstTxWarp>
          </a:bodyPr>
          <a:lstStyle/>
          <a:p>
            <a:pPr marL="292608" indent="-210312">
              <a:spcBef>
                <a:spcPts val="600"/>
              </a:spcBef>
              <a:buSzPct val="70000"/>
              <a:buFont typeface="Arial" panose="020B0604020202020204" pitchFamily="34" charset="0"/>
              <a:buChar char="•"/>
            </a:pPr>
            <a:r>
              <a:rPr lang="en-US" sz="2400" dirty="0"/>
              <a:t>South: to preserve economy and way of life</a:t>
            </a:r>
          </a:p>
          <a:p>
            <a:pPr marL="292608" lvl="1" indent="-210312">
              <a:spcBef>
                <a:spcPts val="600"/>
              </a:spcBef>
              <a:buSzPct val="70000"/>
              <a:buFont typeface="Arial" panose="020B0604020202020204" pitchFamily="34" charset="0"/>
              <a:buChar char="•"/>
            </a:pPr>
            <a:r>
              <a:rPr lang="en-US" sz="2400" dirty="0"/>
              <a:t>At least 50% of population was slaves</a:t>
            </a:r>
          </a:p>
          <a:p>
            <a:pPr marL="823913" lvl="1" indent="-457200">
              <a:spcBef>
                <a:spcPct val="20000"/>
              </a:spcBef>
              <a:buSzPct val="80000"/>
              <a:buFont typeface="Arial" panose="020B0604020202020204" pitchFamily="34" charset="0"/>
              <a:buChar char="•"/>
            </a:pPr>
            <a:endParaRPr lang="en-US" sz="2400" dirty="0"/>
          </a:p>
          <a:p>
            <a:pPr marL="457200" indent="-457200">
              <a:spcBef>
                <a:spcPts val="600"/>
              </a:spcBef>
              <a:buSzPct val="70000"/>
              <a:buFont typeface="Arial" panose="020B0604020202020204" pitchFamily="34" charset="0"/>
              <a:buChar char="•"/>
            </a:pPr>
            <a:endParaRPr lang="en-US" sz="2400" dirty="0"/>
          </a:p>
        </p:txBody>
      </p:sp>
    </p:spTree>
    <p:extLst>
      <p:ext uri="{BB962C8B-B14F-4D97-AF65-F5344CB8AC3E}">
        <p14:creationId xmlns:p14="http://schemas.microsoft.com/office/powerpoint/2010/main" val="4981372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54074"/>
          </a:xfrm>
        </p:spPr>
        <p:txBody>
          <a:bodyPr/>
          <a:lstStyle/>
          <a:p>
            <a:r>
              <a:rPr lang="en-US" dirty="0"/>
              <a:t>1862: Lincoln Legacies</a:t>
            </a:r>
          </a:p>
        </p:txBody>
      </p:sp>
      <p:sp>
        <p:nvSpPr>
          <p:cNvPr id="3" name="Content Placeholder 2"/>
          <p:cNvSpPr>
            <a:spLocks noGrp="1"/>
          </p:cNvSpPr>
          <p:nvPr>
            <p:ph idx="1"/>
          </p:nvPr>
        </p:nvSpPr>
        <p:spPr>
          <a:xfrm>
            <a:off x="628650" y="1253331"/>
            <a:ext cx="6000750" cy="2039142"/>
          </a:xfrm>
        </p:spPr>
        <p:txBody>
          <a:bodyPr>
            <a:noAutofit/>
          </a:bodyPr>
          <a:lstStyle/>
          <a:p>
            <a:r>
              <a:rPr lang="en-US" sz="2800" dirty="0"/>
              <a:t>President Lincoln created the USDA</a:t>
            </a:r>
          </a:p>
          <a:p>
            <a:pPr lvl="1"/>
            <a:r>
              <a:rPr lang="en-US" sz="2400" dirty="0"/>
              <a:t>“The “People’s Department”, as Lincoln called it, was created to “acquire and to diffuse ….useful information on subjects connected to agriculture.”</a:t>
            </a:r>
          </a:p>
          <a:p>
            <a:endParaRPr lang="en-US" sz="2800" dirty="0"/>
          </a:p>
        </p:txBody>
      </p:sp>
      <p:pic>
        <p:nvPicPr>
          <p:cNvPr id="16386" name="Picture 2" descr="http://www.bartleby.com/124/lincol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990600"/>
            <a:ext cx="2153921" cy="2438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6D56755-7159-4BE6-8492-A72644AAB02E}"/>
              </a:ext>
            </a:extLst>
          </p:cNvPr>
          <p:cNvSpPr txBox="1"/>
          <p:nvPr/>
        </p:nvSpPr>
        <p:spPr>
          <a:xfrm>
            <a:off x="628650" y="3200400"/>
            <a:ext cx="7524750" cy="2154436"/>
          </a:xfrm>
          <a:prstGeom prst="rect">
            <a:avLst/>
          </a:prstGeom>
          <a:noFill/>
        </p:spPr>
        <p:txBody>
          <a:bodyPr wrap="square" rtlCol="0">
            <a:spAutoFit/>
          </a:bodyPr>
          <a:lstStyle/>
          <a:p>
            <a:pPr marL="292608" indent="-210312">
              <a:buFont typeface="Arial" panose="020B0604020202020204" pitchFamily="34" charset="0"/>
              <a:buChar char="•"/>
            </a:pPr>
            <a:r>
              <a:rPr lang="en-US" sz="2800" dirty="0"/>
              <a:t>Signed Morrill Act</a:t>
            </a:r>
          </a:p>
          <a:p>
            <a:pPr marL="292608" lvl="1" indent="-210312">
              <a:buFont typeface="Arial" panose="020B0604020202020204" pitchFamily="34" charset="0"/>
              <a:buChar char="•"/>
            </a:pPr>
            <a:r>
              <a:rPr lang="en-US" sz="2400" dirty="0"/>
              <a:t>Gave each state 30,000 acres of public land per seat held in Congress to  build and maintain Agricultural Colleges</a:t>
            </a:r>
          </a:p>
          <a:p>
            <a:pPr marL="292608" lvl="2" indent="-210312">
              <a:buFont typeface="Arial" panose="020B0604020202020204" pitchFamily="34" charset="0"/>
              <a:buChar char="•"/>
            </a:pPr>
            <a:r>
              <a:rPr lang="en-US" sz="2000" dirty="0"/>
              <a:t>1887: Hatch Act granted more land/funds for Ag Research	</a:t>
            </a:r>
          </a:p>
          <a:p>
            <a:pPr marL="292608" lvl="2" indent="-210312">
              <a:buFont typeface="Arial" panose="020B0604020202020204" pitchFamily="34" charset="0"/>
              <a:buChar char="•"/>
            </a:pPr>
            <a:r>
              <a:rPr lang="en-US" sz="2000" dirty="0"/>
              <a:t>1890: 2</a:t>
            </a:r>
            <a:r>
              <a:rPr lang="en-US" sz="2000" baseline="30000" dirty="0"/>
              <a:t>nd</a:t>
            </a:r>
            <a:r>
              <a:rPr lang="en-US" sz="2000" dirty="0"/>
              <a:t> Morrill Act funded black Agricultural Colleges</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ext Box 4"/>
          <p:cNvSpPr txBox="1">
            <a:spLocks noChangeArrowheads="1"/>
          </p:cNvSpPr>
          <p:nvPr/>
        </p:nvSpPr>
        <p:spPr bwMode="auto">
          <a:xfrm>
            <a:off x="457200" y="152400"/>
            <a:ext cx="8153400" cy="1219200"/>
          </a:xfrm>
          <a:prstGeom prst="rect">
            <a:avLst/>
          </a:prstGeom>
          <a:noFill/>
          <a:ln w="9525">
            <a:noFill/>
            <a:miter lim="800000"/>
            <a:headEnd/>
            <a:tailEnd/>
          </a:ln>
        </p:spPr>
        <p:txBody>
          <a:bodyPr anchor="b">
            <a:prstTxWarp prst="textNoShape">
              <a:avLst/>
            </a:prstTxWarp>
          </a:bodyPr>
          <a:lstStyle/>
          <a:p>
            <a:r>
              <a:rPr lang="en-US" sz="3300" dirty="0">
                <a:latin typeface="+mj-lt"/>
              </a:rPr>
              <a:t>Investment in the Country’s Future Food Production &amp; Supply</a:t>
            </a:r>
          </a:p>
        </p:txBody>
      </p:sp>
      <p:sp>
        <p:nvSpPr>
          <p:cNvPr id="95237" name="Content Placeholder 2"/>
          <p:cNvSpPr>
            <a:spLocks noGrp="1"/>
          </p:cNvSpPr>
          <p:nvPr>
            <p:ph idx="1"/>
          </p:nvPr>
        </p:nvSpPr>
        <p:spPr>
          <a:xfrm>
            <a:off x="457200" y="1524000"/>
            <a:ext cx="7924800" cy="4873752"/>
          </a:xfrm>
        </p:spPr>
        <p:txBody>
          <a:bodyPr>
            <a:noAutofit/>
          </a:bodyPr>
          <a:lstStyle/>
          <a:p>
            <a:r>
              <a:rPr lang="en-US" sz="2800" dirty="0"/>
              <a:t>Government support of science, technology, and education to improve agriculture established a strong foundation for American agriculture </a:t>
            </a:r>
          </a:p>
          <a:p>
            <a:pPr lvl="1"/>
            <a:r>
              <a:rPr lang="en-US" sz="2400" dirty="0"/>
              <a:t>Gave US a competitive edge over rest of world</a:t>
            </a:r>
          </a:p>
          <a:p>
            <a:pPr lvl="1"/>
            <a:r>
              <a:rPr lang="en-US" sz="2400" dirty="0"/>
              <a:t>Development of new crop varieties (CA navel oranges, sugar beets for Midwest)</a:t>
            </a:r>
          </a:p>
          <a:p>
            <a:pPr lvl="1"/>
            <a:r>
              <a:rPr lang="en-US" sz="2400" dirty="0"/>
              <a:t>Animal husbandry &amp; nutrition </a:t>
            </a:r>
          </a:p>
          <a:p>
            <a:pPr lvl="1"/>
            <a:r>
              <a:rPr lang="en-US" sz="2400" dirty="0"/>
              <a:t>Research in disease and pest management</a:t>
            </a:r>
          </a:p>
          <a:p>
            <a:pPr lvl="1"/>
            <a:r>
              <a:rPr lang="en-US" sz="2400" dirty="0"/>
              <a:t>Fertilizer testing programs</a:t>
            </a:r>
          </a:p>
          <a:p>
            <a:pPr lvl="1"/>
            <a:r>
              <a:rPr lang="en-US" sz="2400" dirty="0"/>
              <a:t>Information shared with farmers led continuous improvements in farm life and agricultural production</a:t>
            </a:r>
          </a:p>
          <a:p>
            <a:pPr marL="0" indent="0">
              <a:buNone/>
            </a:pPr>
            <a:endParaRPr lang="en-US" sz="2800" dirty="0"/>
          </a:p>
        </p:txBody>
      </p:sp>
    </p:spTree>
    <p:extLst>
      <p:ext uri="{BB962C8B-B14F-4D97-AF65-F5344CB8AC3E}">
        <p14:creationId xmlns:p14="http://schemas.microsoft.com/office/powerpoint/2010/main" val="13431509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77874"/>
          </a:xfrm>
        </p:spPr>
        <p:txBody>
          <a:bodyPr/>
          <a:lstStyle/>
          <a:p>
            <a:r>
              <a:rPr lang="en-US" dirty="0"/>
              <a:t>Post-Civil War South</a:t>
            </a:r>
          </a:p>
        </p:txBody>
      </p:sp>
      <p:sp>
        <p:nvSpPr>
          <p:cNvPr id="3" name="Content Placeholder 2"/>
          <p:cNvSpPr>
            <a:spLocks noGrp="1"/>
          </p:cNvSpPr>
          <p:nvPr>
            <p:ph idx="1"/>
          </p:nvPr>
        </p:nvSpPr>
        <p:spPr>
          <a:xfrm>
            <a:off x="457200" y="1295400"/>
            <a:ext cx="8229600" cy="4873752"/>
          </a:xfrm>
        </p:spPr>
        <p:txBody>
          <a:bodyPr>
            <a:noAutofit/>
          </a:bodyPr>
          <a:lstStyle/>
          <a:p>
            <a:r>
              <a:rPr lang="en-US" sz="2800" dirty="0"/>
              <a:t>The southern states were devastated by the Civil War.</a:t>
            </a:r>
          </a:p>
          <a:p>
            <a:pPr lvl="1"/>
            <a:r>
              <a:rPr lang="en-US" sz="2400" dirty="0"/>
              <a:t>Georgia lost 66% of its developed resources during the war.</a:t>
            </a:r>
          </a:p>
          <a:p>
            <a:r>
              <a:rPr lang="en-US" sz="2800" dirty="0"/>
              <a:t>Pre Vs. Post War Example:</a:t>
            </a:r>
          </a:p>
          <a:p>
            <a:pPr lvl="1"/>
            <a:r>
              <a:rPr lang="en-US" sz="2400" dirty="0"/>
              <a:t>Pre: Georgia  had 1000+ plantations that were at least 1,000 acres, </a:t>
            </a:r>
          </a:p>
          <a:p>
            <a:pPr lvl="1"/>
            <a:r>
              <a:rPr lang="en-US" sz="2400" dirty="0"/>
              <a:t>Post: Farm size based on the area a man could manage through his own labor, with the assistance of his family or contracted labor. </a:t>
            </a:r>
          </a:p>
          <a:p>
            <a:r>
              <a:rPr lang="en-US" sz="2800" dirty="0"/>
              <a:t>Plantations were in poor condition</a:t>
            </a:r>
          </a:p>
          <a:p>
            <a:pPr lvl="1"/>
            <a:r>
              <a:rPr lang="en-US" sz="2400" dirty="0"/>
              <a:t>Stock, mules and horses for plow-teams were scarce as was grain to feed them</a:t>
            </a:r>
          </a:p>
          <a:p>
            <a:pPr lvl="1"/>
            <a:r>
              <a:rPr lang="en-US" sz="2400" dirty="0"/>
              <a:t>Most of the seed was old and poor quality from neglect during the war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74712"/>
          </a:xfrm>
        </p:spPr>
        <p:txBody>
          <a:bodyPr/>
          <a:lstStyle/>
          <a:p>
            <a:r>
              <a:rPr lang="en-US" dirty="0"/>
              <a:t>Reconstruction Era: 1860’s</a:t>
            </a:r>
          </a:p>
        </p:txBody>
      </p:sp>
      <p:sp>
        <p:nvSpPr>
          <p:cNvPr id="3" name="Content Placeholder 2"/>
          <p:cNvSpPr>
            <a:spLocks noGrp="1"/>
          </p:cNvSpPr>
          <p:nvPr>
            <p:ph idx="1"/>
          </p:nvPr>
        </p:nvSpPr>
        <p:spPr>
          <a:xfrm>
            <a:off x="628650" y="1239839"/>
            <a:ext cx="7886700" cy="1350961"/>
          </a:xfrm>
        </p:spPr>
        <p:txBody>
          <a:bodyPr>
            <a:normAutofit/>
          </a:bodyPr>
          <a:lstStyle/>
          <a:p>
            <a:r>
              <a:rPr lang="en-US" sz="2800" dirty="0"/>
              <a:t>4 million freed slaves</a:t>
            </a:r>
          </a:p>
          <a:p>
            <a:pPr lvl="1"/>
            <a:r>
              <a:rPr lang="en-US" sz="2400" dirty="0"/>
              <a:t>Had no land, no $$ and little </a:t>
            </a:r>
          </a:p>
          <a:p>
            <a:pPr marL="342900" lvl="1" indent="0">
              <a:buNone/>
            </a:pPr>
            <a:r>
              <a:rPr lang="en-US" sz="2400" dirty="0"/>
              <a:t>   opportunity</a:t>
            </a:r>
          </a:p>
          <a:p>
            <a:pPr lvl="1"/>
            <a:endParaRPr lang="en-US" sz="2400" dirty="0"/>
          </a:p>
          <a:p>
            <a:pPr lvl="1"/>
            <a:endParaRPr lang="en-US" sz="2400" dirty="0"/>
          </a:p>
          <a:p>
            <a:pPr lvl="1"/>
            <a:endParaRPr lang="en-US" sz="2800" dirty="0"/>
          </a:p>
        </p:txBody>
      </p:sp>
      <p:pic>
        <p:nvPicPr>
          <p:cNvPr id="17410" name="Picture 2" descr="http://highered.mcgraw-hill.com/sites/dl/free/0073257184/89059/u26_11.jpg"/>
          <p:cNvPicPr>
            <a:picLocks noChangeAspect="1" noChangeArrowheads="1"/>
          </p:cNvPicPr>
          <p:nvPr/>
        </p:nvPicPr>
        <p:blipFill rotWithShape="1">
          <a:blip r:embed="rId2">
            <a:extLst>
              <a:ext uri="{28A0092B-C50C-407E-A947-70E740481C1C}">
                <a14:useLocalDpi xmlns:a14="http://schemas.microsoft.com/office/drawing/2010/main" val="0"/>
              </a:ext>
            </a:extLst>
          </a:blip>
          <a:srcRect t="8200" r="18371" b="10754"/>
          <a:stretch/>
        </p:blipFill>
        <p:spPr bwMode="auto">
          <a:xfrm>
            <a:off x="5638800" y="346076"/>
            <a:ext cx="3149888" cy="2492139"/>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ttp://www.pbs.org/wgbh/amex/reconstruction/sharecrop/images/sharecrop_intro_im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142" y="2609850"/>
            <a:ext cx="1778288" cy="1862970"/>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http://upload.wikimedia.org/wikipedia/commons/thumb/7/76/Sharecropper_plowing_loc.jpg/250px-Sharecropper_plowing_loc.jpg"/>
          <p:cNvPicPr>
            <a:picLocks noChangeAspect="1" noChangeArrowheads="1"/>
          </p:cNvPicPr>
          <p:nvPr/>
        </p:nvPicPr>
        <p:blipFill rotWithShape="1">
          <a:blip r:embed="rId4">
            <a:extLst>
              <a:ext uri="{28A0092B-C50C-407E-A947-70E740481C1C}">
                <a14:useLocalDpi xmlns:a14="http://schemas.microsoft.com/office/drawing/2010/main" val="0"/>
              </a:ext>
            </a:extLst>
          </a:blip>
          <a:srcRect t="9173" b="18618"/>
          <a:stretch/>
        </p:blipFill>
        <p:spPr bwMode="auto">
          <a:xfrm>
            <a:off x="1053955" y="4579739"/>
            <a:ext cx="2159289" cy="207684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05BDF09-8110-4CA0-94AF-1883780946EF}"/>
              </a:ext>
            </a:extLst>
          </p:cNvPr>
          <p:cNvSpPr txBox="1"/>
          <p:nvPr/>
        </p:nvSpPr>
        <p:spPr>
          <a:xfrm>
            <a:off x="2819401" y="2993711"/>
            <a:ext cx="6324599" cy="3816429"/>
          </a:xfrm>
          <a:prstGeom prst="rect">
            <a:avLst/>
          </a:prstGeom>
          <a:noFill/>
        </p:spPr>
        <p:txBody>
          <a:bodyPr wrap="square" rtlCol="0">
            <a:spAutoFit/>
          </a:bodyPr>
          <a:lstStyle/>
          <a:p>
            <a:pPr marL="292608" indent="-210312">
              <a:buFont typeface="Arial" panose="020B0604020202020204" pitchFamily="34" charset="0"/>
              <a:buChar char="•"/>
            </a:pPr>
            <a:r>
              <a:rPr lang="en-US" sz="2800" dirty="0"/>
              <a:t>Sharecropping: Southern form of tenant farming</a:t>
            </a:r>
          </a:p>
          <a:p>
            <a:pPr marL="749808" lvl="2" indent="-210312">
              <a:buFont typeface="Arial" panose="020B0604020202020204" pitchFamily="34" charset="0"/>
              <a:buChar char="•"/>
            </a:pPr>
            <a:r>
              <a:rPr lang="en-US" sz="2400" dirty="0"/>
              <a:t>Employed ex-slaves and other poor workers to farm plantations (cotton, tobacco) in exchange for part of the harvest</a:t>
            </a:r>
          </a:p>
          <a:p>
            <a:pPr marL="749808" lvl="2" indent="-210312">
              <a:buFont typeface="Arial" panose="020B0604020202020204" pitchFamily="34" charset="0"/>
              <a:buChar char="•"/>
            </a:pPr>
            <a:r>
              <a:rPr lang="en-US" sz="2400" dirty="0"/>
              <a:t>Many sharecroppers frequently were cheated and exploited</a:t>
            </a:r>
          </a:p>
          <a:p>
            <a:pPr marL="749808" lvl="2" indent="-210312">
              <a:buFont typeface="Arial" panose="020B0604020202020204" pitchFamily="34" charset="0"/>
              <a:buChar char="•"/>
            </a:pPr>
            <a:r>
              <a:rPr lang="en-US" sz="2400" dirty="0"/>
              <a:t>System remained for decades</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54074"/>
          </a:xfrm>
        </p:spPr>
        <p:txBody>
          <a:bodyPr/>
          <a:lstStyle/>
          <a:p>
            <a:r>
              <a:rPr lang="en-US" dirty="0"/>
              <a:t>African American Ag Innovators</a:t>
            </a:r>
          </a:p>
        </p:txBody>
      </p:sp>
      <p:sp>
        <p:nvSpPr>
          <p:cNvPr id="3" name="Content Placeholder 2"/>
          <p:cNvSpPr>
            <a:spLocks noGrp="1"/>
          </p:cNvSpPr>
          <p:nvPr>
            <p:ph idx="1"/>
          </p:nvPr>
        </p:nvSpPr>
        <p:spPr>
          <a:xfrm>
            <a:off x="457200" y="3419475"/>
            <a:ext cx="6172200" cy="3352801"/>
          </a:xfrm>
        </p:spPr>
        <p:txBody>
          <a:bodyPr>
            <a:noAutofit/>
          </a:bodyPr>
          <a:lstStyle/>
          <a:p>
            <a:r>
              <a:rPr lang="en-US" sz="2400" dirty="0"/>
              <a:t>George Washington Carver</a:t>
            </a:r>
          </a:p>
          <a:p>
            <a:pPr lvl="1"/>
            <a:r>
              <a:rPr lang="en-US" sz="2000" dirty="0"/>
              <a:t>Agricultural Scientist at Tuskegee</a:t>
            </a:r>
          </a:p>
          <a:p>
            <a:pPr lvl="1"/>
            <a:r>
              <a:rPr lang="en-US" sz="2000" dirty="0"/>
              <a:t>Taught soil conservation  w/ crop rotation</a:t>
            </a:r>
          </a:p>
          <a:p>
            <a:pPr lvl="1"/>
            <a:r>
              <a:rPr lang="en-US" sz="2000" dirty="0"/>
              <a:t>Traveled to African American farms to demonstrate better farming methods</a:t>
            </a:r>
          </a:p>
          <a:p>
            <a:pPr lvl="1"/>
            <a:r>
              <a:rPr lang="en-US" sz="2000" dirty="0"/>
              <a:t>Introduced profitable new crops to grow vs. cotton</a:t>
            </a:r>
          </a:p>
          <a:p>
            <a:pPr lvl="1"/>
            <a:r>
              <a:rPr lang="en-US" sz="2000" dirty="0"/>
              <a:t>Peanuts</a:t>
            </a:r>
          </a:p>
          <a:p>
            <a:pPr lvl="2"/>
            <a:r>
              <a:rPr lang="en-US" sz="1800" dirty="0"/>
              <a:t>Discovered new varieties</a:t>
            </a:r>
          </a:p>
          <a:p>
            <a:pPr lvl="2"/>
            <a:r>
              <a:rPr lang="en-US" sz="1800" dirty="0"/>
              <a:t>Created new uses</a:t>
            </a:r>
          </a:p>
          <a:p>
            <a:pPr lvl="2"/>
            <a:r>
              <a:rPr lang="en-US" sz="1800" dirty="0"/>
              <a:t>Establishing a new industry for the South</a:t>
            </a:r>
          </a:p>
          <a:p>
            <a:pPr lvl="1"/>
            <a:endParaRPr lang="en-US" sz="2400" dirty="0"/>
          </a:p>
        </p:txBody>
      </p:sp>
      <p:pic>
        <p:nvPicPr>
          <p:cNvPr id="18434" name="Picture 2" descr="http://www.iwise.com/authorIcons/8379/Booker%20T_Washington_128x1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066799"/>
            <a:ext cx="2286000" cy="2286001"/>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ttp://www.iwise.com/authorIcons/1383/George%20Washington%20Carver_128x12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257550"/>
            <a:ext cx="2457449" cy="24574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B00BA86-0346-4FF3-A254-91BC53BC5C4A}"/>
              </a:ext>
            </a:extLst>
          </p:cNvPr>
          <p:cNvSpPr txBox="1"/>
          <p:nvPr/>
        </p:nvSpPr>
        <p:spPr>
          <a:xfrm>
            <a:off x="2743200" y="1271082"/>
            <a:ext cx="6096000" cy="1877437"/>
          </a:xfrm>
          <a:prstGeom prst="rect">
            <a:avLst/>
          </a:prstGeom>
          <a:noFill/>
        </p:spPr>
        <p:txBody>
          <a:bodyPr wrap="square" rtlCol="0">
            <a:spAutoFit/>
          </a:bodyPr>
          <a:lstStyle/>
          <a:p>
            <a:pPr marL="292608" indent="-210312">
              <a:buFont typeface="Arial" panose="020B0604020202020204" pitchFamily="34" charset="0"/>
              <a:buChar char="•"/>
            </a:pPr>
            <a:r>
              <a:rPr lang="en-US" sz="2400" dirty="0"/>
              <a:t>Booker T. Washington</a:t>
            </a:r>
          </a:p>
          <a:p>
            <a:pPr marL="749808" lvl="2" indent="-210312">
              <a:buFont typeface="Arial" panose="020B0604020202020204" pitchFamily="34" charset="0"/>
              <a:buChar char="•"/>
            </a:pPr>
            <a:r>
              <a:rPr lang="en-US" sz="2000" dirty="0"/>
              <a:t>Believed Education  = Emancipation</a:t>
            </a:r>
          </a:p>
          <a:p>
            <a:pPr marL="749808" lvl="2" indent="-210312">
              <a:buFont typeface="Arial" panose="020B0604020202020204" pitchFamily="34" charset="0"/>
              <a:buChar char="•"/>
            </a:pPr>
            <a:r>
              <a:rPr lang="en-US" sz="2000" dirty="0"/>
              <a:t>First Head of the Tuskegee Institute in AL</a:t>
            </a:r>
          </a:p>
          <a:p>
            <a:pPr marL="1207008" lvl="4" indent="-210312">
              <a:buFont typeface="Arial" panose="020B0604020202020204" pitchFamily="34" charset="0"/>
              <a:buChar char="•"/>
            </a:pPr>
            <a:r>
              <a:rPr lang="en-US" dirty="0"/>
              <a:t>Provided Agricultural education/training for African Americans</a:t>
            </a:r>
          </a:p>
          <a:p>
            <a:endParaRPr lang="en-US" sz="16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01674"/>
          </a:xfrm>
        </p:spPr>
        <p:txBody>
          <a:bodyPr/>
          <a:lstStyle/>
          <a:p>
            <a:r>
              <a:rPr lang="en-US" dirty="0"/>
              <a:t>George Washington Carver Discoveries</a:t>
            </a:r>
          </a:p>
        </p:txBody>
      </p:sp>
      <p:sp>
        <p:nvSpPr>
          <p:cNvPr id="3" name="Content Placeholder 2"/>
          <p:cNvSpPr>
            <a:spLocks noGrp="1"/>
          </p:cNvSpPr>
          <p:nvPr>
            <p:ph idx="1"/>
          </p:nvPr>
        </p:nvSpPr>
        <p:spPr>
          <a:xfrm>
            <a:off x="381000" y="1085851"/>
            <a:ext cx="4876800" cy="1276349"/>
          </a:xfrm>
        </p:spPr>
        <p:txBody>
          <a:bodyPr>
            <a:noAutofit/>
          </a:bodyPr>
          <a:lstStyle/>
          <a:p>
            <a:r>
              <a:rPr lang="en-US" sz="2000" dirty="0"/>
              <a:t>From peanuts: 300+ products including: </a:t>
            </a:r>
          </a:p>
          <a:p>
            <a:pPr lvl="1"/>
            <a:r>
              <a:rPr lang="en-US" dirty="0"/>
              <a:t>milk, cheese, cream, coffee, plastics, paper, wood stains, flour, soap, linoleum, cooking oils, cosmetics, </a:t>
            </a:r>
            <a:r>
              <a:rPr lang="en-US" dirty="0" err="1"/>
              <a:t>etc</a:t>
            </a:r>
            <a:r>
              <a:rPr lang="en-US" dirty="0"/>
              <a:t>…</a:t>
            </a:r>
          </a:p>
        </p:txBody>
      </p:sp>
      <p:pic>
        <p:nvPicPr>
          <p:cNvPr id="19458" name="Picture 2" descr="http://www.pollutionissues.com/images/paz_01_img00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8250" y="2000249"/>
            <a:ext cx="3946780" cy="3114674"/>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4D597226-9E7B-40A6-BB53-BAC7A8F37B30}"/>
              </a:ext>
            </a:extLst>
          </p:cNvPr>
          <p:cNvSpPr txBox="1">
            <a:spLocks/>
          </p:cNvSpPr>
          <p:nvPr/>
        </p:nvSpPr>
        <p:spPr>
          <a:xfrm>
            <a:off x="400050" y="2286001"/>
            <a:ext cx="4648200" cy="259080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000" dirty="0"/>
              <a:t>From peanuts: 300+ products including: </a:t>
            </a:r>
          </a:p>
          <a:p>
            <a:pPr lvl="1"/>
            <a:r>
              <a:rPr lang="en-US" dirty="0"/>
              <a:t>milk, cheese, cream, coffee, plastics, paper, wood stains, flour, soap, linoleum, cooking oils, cosmetics, </a:t>
            </a:r>
            <a:r>
              <a:rPr lang="en-US" dirty="0" err="1"/>
              <a:t>etc</a:t>
            </a:r>
            <a:r>
              <a:rPr lang="en-US" dirty="0"/>
              <a:t>…</a:t>
            </a:r>
          </a:p>
          <a:p>
            <a:r>
              <a:rPr lang="en-US" sz="2000" dirty="0"/>
              <a:t>From sweet potatoes: 118+ products including: </a:t>
            </a:r>
          </a:p>
          <a:p>
            <a:pPr lvl="1"/>
            <a:r>
              <a:rPr lang="en-US" dirty="0"/>
              <a:t>starch, tapioca, molasses, feed for livestock, dyes, flour, vinegar, ink, and synthetic rubber.</a:t>
            </a:r>
          </a:p>
        </p:txBody>
      </p:sp>
      <p:sp>
        <p:nvSpPr>
          <p:cNvPr id="6" name="Content Placeholder 2">
            <a:extLst>
              <a:ext uri="{FF2B5EF4-FFF2-40B4-BE49-F238E27FC236}">
                <a16:creationId xmlns:a16="http://schemas.microsoft.com/office/drawing/2014/main" id="{ECC0B9D9-BEDD-4A29-AF35-0E2867B0E8B1}"/>
              </a:ext>
            </a:extLst>
          </p:cNvPr>
          <p:cNvSpPr txBox="1">
            <a:spLocks/>
          </p:cNvSpPr>
          <p:nvPr/>
        </p:nvSpPr>
        <p:spPr>
          <a:xfrm>
            <a:off x="400050" y="4886326"/>
            <a:ext cx="5638800" cy="1520952"/>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000" dirty="0"/>
              <a:t>From cotton: </a:t>
            </a:r>
          </a:p>
          <a:p>
            <a:pPr lvl="1"/>
            <a:r>
              <a:rPr lang="en-US" dirty="0"/>
              <a:t>paving blocks, cordage, paper, fiber for rope, </a:t>
            </a:r>
            <a:r>
              <a:rPr lang="en-US" dirty="0" err="1"/>
              <a:t>etc</a:t>
            </a:r>
            <a:r>
              <a:rPr lang="en-US" dirty="0"/>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01674"/>
          </a:xfrm>
        </p:spPr>
        <p:txBody>
          <a:bodyPr/>
          <a:lstStyle/>
          <a:p>
            <a:r>
              <a:rPr lang="en-US" dirty="0"/>
              <a:t>1862: The Homestead Act</a:t>
            </a:r>
          </a:p>
        </p:txBody>
      </p:sp>
      <p:sp>
        <p:nvSpPr>
          <p:cNvPr id="3" name="Content Placeholder 2"/>
          <p:cNvSpPr>
            <a:spLocks noGrp="1"/>
          </p:cNvSpPr>
          <p:nvPr>
            <p:ph idx="1"/>
          </p:nvPr>
        </p:nvSpPr>
        <p:spPr>
          <a:xfrm>
            <a:off x="624353" y="1993648"/>
            <a:ext cx="8345111" cy="752962"/>
          </a:xfrm>
        </p:spPr>
        <p:txBody>
          <a:bodyPr>
            <a:normAutofit/>
          </a:bodyPr>
          <a:lstStyle/>
          <a:p>
            <a:r>
              <a:rPr lang="en-US" sz="2400" dirty="0"/>
              <a:t>Westward expansion pushed the agricultural frontier onto the Great Plains. </a:t>
            </a:r>
          </a:p>
        </p:txBody>
      </p:sp>
      <p:pic>
        <p:nvPicPr>
          <p:cNvPr id="5" name="Picture 6" descr="http://1.bp.blogspot.com/_zLXeqU7mmSo/TDEHiF296_I/AAAAAAAAAMQ/mzAhJtEBX-A/s1600/nebraska-homesteaders-the-chrisman-sisters-1887-u-of-colora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9235" y="2536944"/>
            <a:ext cx="3353076" cy="2568457"/>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http://www.archives.gov/education/lessons/homestead-act/images/homesteading-family.gif"/>
          <p:cNvPicPr>
            <a:picLocks noChangeAspect="1" noChangeArrowheads="1"/>
          </p:cNvPicPr>
          <p:nvPr/>
        </p:nvPicPr>
        <p:blipFill rotWithShape="1">
          <a:blip r:embed="rId4">
            <a:extLst>
              <a:ext uri="{28A0092B-C50C-407E-A947-70E740481C1C}">
                <a14:useLocalDpi xmlns:a14="http://schemas.microsoft.com/office/drawing/2010/main" val="0"/>
              </a:ext>
            </a:extLst>
          </a:blip>
          <a:srcRect t="10138" b="32499"/>
          <a:stretch/>
        </p:blipFill>
        <p:spPr bwMode="auto">
          <a:xfrm>
            <a:off x="5334000" y="249723"/>
            <a:ext cx="3657600" cy="1655277"/>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501B6593-C545-4AC1-AA85-0A6573DE4177}"/>
              </a:ext>
            </a:extLst>
          </p:cNvPr>
          <p:cNvSpPr txBox="1">
            <a:spLocks/>
          </p:cNvSpPr>
          <p:nvPr/>
        </p:nvSpPr>
        <p:spPr>
          <a:xfrm>
            <a:off x="628649" y="992124"/>
            <a:ext cx="4820585" cy="989077"/>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400" dirty="0"/>
              <a:t>Westward expansion pushed the agricultural frontier onto the Great Plains. </a:t>
            </a:r>
          </a:p>
        </p:txBody>
      </p:sp>
      <p:sp>
        <p:nvSpPr>
          <p:cNvPr id="7" name="Content Placeholder 2">
            <a:extLst>
              <a:ext uri="{FF2B5EF4-FFF2-40B4-BE49-F238E27FC236}">
                <a16:creationId xmlns:a16="http://schemas.microsoft.com/office/drawing/2014/main" id="{DB95B90B-A07C-4C81-A002-FE976616211B}"/>
              </a:ext>
            </a:extLst>
          </p:cNvPr>
          <p:cNvSpPr txBox="1">
            <a:spLocks/>
          </p:cNvSpPr>
          <p:nvPr/>
        </p:nvSpPr>
        <p:spPr>
          <a:xfrm>
            <a:off x="624352" y="5208711"/>
            <a:ext cx="8345111" cy="887289"/>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400" dirty="0"/>
              <a:t>The Great Plains soon became America’s breadbasket, the rich soil yielding bountiful harvests of wheat and corn.</a:t>
            </a:r>
          </a:p>
        </p:txBody>
      </p:sp>
      <p:sp>
        <p:nvSpPr>
          <p:cNvPr id="8" name="Content Placeholder 2">
            <a:extLst>
              <a:ext uri="{FF2B5EF4-FFF2-40B4-BE49-F238E27FC236}">
                <a16:creationId xmlns:a16="http://schemas.microsoft.com/office/drawing/2014/main" id="{15D30515-1D91-4D78-AAC1-A5A6C72960BC}"/>
              </a:ext>
            </a:extLst>
          </p:cNvPr>
          <p:cNvSpPr txBox="1">
            <a:spLocks/>
          </p:cNvSpPr>
          <p:nvPr/>
        </p:nvSpPr>
        <p:spPr>
          <a:xfrm>
            <a:off x="605303" y="2658745"/>
            <a:ext cx="4905375" cy="191403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400" dirty="0"/>
              <a:t>The Homestead Act offered 160 acres of </a:t>
            </a:r>
            <a:r>
              <a:rPr lang="en-US" sz="2400" b="1" u="sng" dirty="0"/>
              <a:t>FREE</a:t>
            </a:r>
            <a:r>
              <a:rPr lang="en-US" sz="2400" dirty="0"/>
              <a:t> land to settlers who would farm it for 5 years. </a:t>
            </a:r>
          </a:p>
          <a:p>
            <a:r>
              <a:rPr lang="en-US" sz="2400" dirty="0"/>
              <a:t>Homesteaders rushed to fill the open lands. </a:t>
            </a:r>
          </a:p>
        </p:txBody>
      </p:sp>
      <p:sp>
        <p:nvSpPr>
          <p:cNvPr id="9" name="Content Placeholder 2">
            <a:extLst>
              <a:ext uri="{FF2B5EF4-FFF2-40B4-BE49-F238E27FC236}">
                <a16:creationId xmlns:a16="http://schemas.microsoft.com/office/drawing/2014/main" id="{94424B09-DDBF-4834-B5C6-9C20BC29CD96}"/>
              </a:ext>
            </a:extLst>
          </p:cNvPr>
          <p:cNvSpPr txBox="1">
            <a:spLocks/>
          </p:cNvSpPr>
          <p:nvPr/>
        </p:nvSpPr>
        <p:spPr>
          <a:xfrm>
            <a:off x="605302" y="4511020"/>
            <a:ext cx="4905375" cy="752961"/>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400" dirty="0"/>
              <a:t>Homesteading also brought fresh waves of immigrants – “Sodbusters”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50819"/>
          </a:xfrm>
        </p:spPr>
        <p:txBody>
          <a:bodyPr/>
          <a:lstStyle/>
          <a:p>
            <a:r>
              <a:rPr lang="en-US" dirty="0"/>
              <a:t>1860’s: Reconstruction Era</a:t>
            </a:r>
          </a:p>
        </p:txBody>
      </p:sp>
      <p:sp>
        <p:nvSpPr>
          <p:cNvPr id="3" name="Content Placeholder 2"/>
          <p:cNvSpPr>
            <a:spLocks noGrp="1"/>
          </p:cNvSpPr>
          <p:nvPr>
            <p:ph idx="1"/>
          </p:nvPr>
        </p:nvSpPr>
        <p:spPr>
          <a:xfrm>
            <a:off x="706366" y="1129507"/>
            <a:ext cx="7886700" cy="2680493"/>
          </a:xfrm>
        </p:spPr>
        <p:txBody>
          <a:bodyPr>
            <a:normAutofit/>
          </a:bodyPr>
          <a:lstStyle/>
          <a:p>
            <a:r>
              <a:rPr lang="en-US" sz="2800" dirty="0"/>
              <a:t>1861 = Pasteurization invented.</a:t>
            </a:r>
          </a:p>
          <a:p>
            <a:r>
              <a:rPr lang="en-US" sz="2800" dirty="0"/>
              <a:t>1867 </a:t>
            </a:r>
          </a:p>
          <a:p>
            <a:pPr lvl="1"/>
            <a:r>
              <a:rPr lang="en-US" sz="2400" dirty="0"/>
              <a:t>Barbed wire invented. </a:t>
            </a:r>
          </a:p>
          <a:p>
            <a:pPr lvl="1"/>
            <a:r>
              <a:rPr lang="en-US" sz="2400" dirty="0"/>
              <a:t>Cattle boom. </a:t>
            </a:r>
          </a:p>
          <a:p>
            <a:pPr lvl="2"/>
            <a:r>
              <a:rPr lang="en-US" sz="2000" dirty="0"/>
              <a:t>Range wars break out between ranchers and farmers.</a:t>
            </a:r>
          </a:p>
          <a:p>
            <a:r>
              <a:rPr lang="en-US" sz="2800" dirty="0"/>
              <a:t>1869 Transcontinental railroad completed.</a:t>
            </a:r>
          </a:p>
          <a:p>
            <a:pPr>
              <a:buNone/>
            </a:pPr>
            <a:endParaRPr lang="en-US" sz="2800" dirty="0"/>
          </a:p>
        </p:txBody>
      </p:sp>
      <p:pic>
        <p:nvPicPr>
          <p:cNvPr id="21506" name="Picture 2" descr="http://www.tcrr.com/Working-on-railroad-18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875623"/>
            <a:ext cx="3638203" cy="2680493"/>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http://www.tcrr.com/Transcontinental-Railroad-map-wik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8585" y="4098851"/>
            <a:ext cx="4274415" cy="237807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guildenmorden.gov.uk/files/images/then3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1063884"/>
            <a:ext cx="3264846" cy="17049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77874"/>
          </a:xfrm>
        </p:spPr>
        <p:txBody>
          <a:bodyPr/>
          <a:lstStyle/>
          <a:p>
            <a:r>
              <a:rPr lang="en-US" dirty="0"/>
              <a:t>Plight of The Native Americans</a:t>
            </a:r>
          </a:p>
        </p:txBody>
      </p:sp>
      <p:sp>
        <p:nvSpPr>
          <p:cNvPr id="3" name="Content Placeholder 2"/>
          <p:cNvSpPr>
            <a:spLocks noGrp="1"/>
          </p:cNvSpPr>
          <p:nvPr>
            <p:ph idx="1"/>
          </p:nvPr>
        </p:nvSpPr>
        <p:spPr>
          <a:xfrm>
            <a:off x="628650" y="1143001"/>
            <a:ext cx="7467600" cy="3047999"/>
          </a:xfrm>
        </p:spPr>
        <p:txBody>
          <a:bodyPr>
            <a:normAutofit/>
          </a:bodyPr>
          <a:lstStyle/>
          <a:p>
            <a:r>
              <a:rPr lang="en-US" sz="2800" dirty="0"/>
              <a:t>Bison population nearly extinct by 1870</a:t>
            </a:r>
          </a:p>
          <a:p>
            <a:r>
              <a:rPr lang="en-US" sz="2800" dirty="0"/>
              <a:t>Continual forced movement westward by the U.S. government</a:t>
            </a:r>
          </a:p>
          <a:p>
            <a:r>
              <a:rPr lang="en-US" sz="2800" dirty="0"/>
              <a:t>1887 Dawes Act divided up tribal land for Native Americans but also sold remaining plots to Homesteaders</a:t>
            </a:r>
          </a:p>
          <a:p>
            <a:pPr lvl="1"/>
            <a:r>
              <a:rPr lang="en-US" sz="2400" dirty="0"/>
              <a:t>Finally reversed  in 1934</a:t>
            </a:r>
          </a:p>
          <a:p>
            <a:endParaRPr lang="en-US" sz="2800" dirty="0"/>
          </a:p>
        </p:txBody>
      </p:sp>
      <p:pic>
        <p:nvPicPr>
          <p:cNvPr id="22532" name="Picture 4" descr="http://abagond.files.wordpress.com/2008/07/chef_20crazyhor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3382008"/>
            <a:ext cx="2222046" cy="3110865"/>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71D17A84-9222-4D8C-A87A-BFE5BC5E2385}"/>
              </a:ext>
            </a:extLst>
          </p:cNvPr>
          <p:cNvSpPr txBox="1">
            <a:spLocks/>
          </p:cNvSpPr>
          <p:nvPr/>
        </p:nvSpPr>
        <p:spPr>
          <a:xfrm>
            <a:off x="628650" y="4114800"/>
            <a:ext cx="5619750" cy="190500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800" dirty="0"/>
              <a:t>Severely impacted Native American tribes, communities, structure, organization and ability to survive in the newly Homesteaded Prairie</a:t>
            </a:r>
          </a:p>
          <a:p>
            <a:endParaRPr lang="en-US" sz="2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81516"/>
            <a:ext cx="8534400" cy="1143000"/>
          </a:xfrm>
        </p:spPr>
        <p:txBody>
          <a:bodyPr>
            <a:normAutofit/>
          </a:bodyPr>
          <a:lstStyle/>
          <a:p>
            <a:r>
              <a:rPr lang="en-US" dirty="0"/>
              <a:t>The Development of the Industrial United States: 1870-1900</a:t>
            </a:r>
          </a:p>
        </p:txBody>
      </p:sp>
      <p:sp>
        <p:nvSpPr>
          <p:cNvPr id="5" name="Content Placeholder 4"/>
          <p:cNvSpPr>
            <a:spLocks noGrp="1"/>
          </p:cNvSpPr>
          <p:nvPr>
            <p:ph idx="1"/>
          </p:nvPr>
        </p:nvSpPr>
        <p:spPr>
          <a:xfrm>
            <a:off x="304800" y="1219200"/>
            <a:ext cx="8534400" cy="3810000"/>
          </a:xfrm>
        </p:spPr>
        <p:txBody>
          <a:bodyPr>
            <a:noAutofit/>
          </a:bodyPr>
          <a:lstStyle/>
          <a:p>
            <a:r>
              <a:rPr lang="en-US" sz="2400" dirty="0"/>
              <a:t>1869: Wilbur Atwater, “Father of Human Nutrition” first discovered and published chemical compositions of foods</a:t>
            </a:r>
          </a:p>
          <a:p>
            <a:pPr lvl="1"/>
            <a:r>
              <a:rPr lang="en-US" sz="2000" dirty="0"/>
              <a:t>Later research focused on nutritional quality of cooked/processed foods</a:t>
            </a:r>
          </a:p>
          <a:p>
            <a:r>
              <a:rPr lang="en-US" sz="2400" dirty="0"/>
              <a:t>1870: Refrigerator railroad car patented.</a:t>
            </a:r>
          </a:p>
          <a:p>
            <a:r>
              <a:rPr lang="en-US" sz="2400" dirty="0"/>
              <a:t>1881: Hybrid corn produced.</a:t>
            </a:r>
          </a:p>
          <a:p>
            <a:r>
              <a:rPr lang="en-US" sz="2400" dirty="0"/>
              <a:t>Mid 1880’s</a:t>
            </a:r>
          </a:p>
          <a:p>
            <a:pPr lvl="1"/>
            <a:r>
              <a:rPr lang="en-US" sz="2000" dirty="0"/>
              <a:t>Texas = Main Cotton state</a:t>
            </a:r>
          </a:p>
          <a:p>
            <a:pPr lvl="1"/>
            <a:r>
              <a:rPr lang="en-US" sz="2000" dirty="0"/>
              <a:t>MN, CA, IL = Main Wheat states</a:t>
            </a:r>
          </a:p>
          <a:p>
            <a:r>
              <a:rPr lang="en-US" sz="2400" dirty="0"/>
              <a:t>1887: The Hatch Experiment Station Act was passed</a:t>
            </a:r>
          </a:p>
          <a:p>
            <a:pPr lvl="1"/>
            <a:r>
              <a:rPr lang="en-US" sz="2400" dirty="0"/>
              <a:t> </a:t>
            </a:r>
            <a:r>
              <a:rPr lang="en-US" sz="2000" dirty="0"/>
              <a:t>Provided federal grants to states for agricultural experimentation.</a:t>
            </a:r>
          </a:p>
          <a:p>
            <a:endParaRPr lang="en-US" sz="2400" dirty="0"/>
          </a:p>
        </p:txBody>
      </p:sp>
      <p:pic>
        <p:nvPicPr>
          <p:cNvPr id="23554" name="Picture 2" descr="http://www.fasttrackteaching.com/burns/Unit_2_Westward/refrigerator_car_1870s_dbwiki_size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8850" y="5013698"/>
            <a:ext cx="4686300" cy="17503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9841" y="365126"/>
            <a:ext cx="7886700" cy="823913"/>
          </a:xfrm>
        </p:spPr>
        <p:txBody>
          <a:bodyPr/>
          <a:lstStyle/>
          <a:p>
            <a:r>
              <a:rPr lang="en-US" dirty="0"/>
              <a:t>1880 – 1890 Stats</a:t>
            </a:r>
          </a:p>
        </p:txBody>
      </p:sp>
      <p:sp>
        <p:nvSpPr>
          <p:cNvPr id="5" name="Text Placeholder 4"/>
          <p:cNvSpPr>
            <a:spLocks noGrp="1"/>
          </p:cNvSpPr>
          <p:nvPr>
            <p:ph type="body" idx="1"/>
          </p:nvPr>
        </p:nvSpPr>
        <p:spPr>
          <a:xfrm>
            <a:off x="627459" y="1162458"/>
            <a:ext cx="2951558" cy="452437"/>
          </a:xfrm>
        </p:spPr>
        <p:txBody>
          <a:bodyPr>
            <a:normAutofit lnSpcReduction="10000"/>
          </a:bodyPr>
          <a:lstStyle/>
          <a:p>
            <a:r>
              <a:rPr lang="en-US" sz="2800" dirty="0"/>
              <a:t>1880</a:t>
            </a:r>
          </a:p>
        </p:txBody>
      </p:sp>
      <p:sp>
        <p:nvSpPr>
          <p:cNvPr id="6" name="Content Placeholder 5"/>
          <p:cNvSpPr>
            <a:spLocks noGrp="1"/>
          </p:cNvSpPr>
          <p:nvPr>
            <p:ph sz="half" idx="2"/>
          </p:nvPr>
        </p:nvSpPr>
        <p:spPr>
          <a:xfrm>
            <a:off x="629231" y="1681163"/>
            <a:ext cx="3868340" cy="3684588"/>
          </a:xfrm>
        </p:spPr>
        <p:txBody>
          <a:bodyPr>
            <a:normAutofit/>
          </a:bodyPr>
          <a:lstStyle/>
          <a:p>
            <a:r>
              <a:rPr lang="en-US" sz="2800" dirty="0"/>
              <a:t>Total Population</a:t>
            </a:r>
          </a:p>
          <a:p>
            <a:pPr lvl="1"/>
            <a:r>
              <a:rPr lang="en-US" sz="2400" dirty="0"/>
              <a:t>50 million</a:t>
            </a:r>
          </a:p>
          <a:p>
            <a:r>
              <a:rPr lang="en-US" sz="2800" dirty="0"/>
              <a:t>Farmers </a:t>
            </a:r>
          </a:p>
          <a:p>
            <a:pPr lvl="1"/>
            <a:r>
              <a:rPr lang="en-US" sz="2400" dirty="0"/>
              <a:t>49% of labor force</a:t>
            </a:r>
          </a:p>
          <a:p>
            <a:r>
              <a:rPr lang="en-US" sz="2800" dirty="0"/>
              <a:t> Number of farms: </a:t>
            </a:r>
          </a:p>
          <a:p>
            <a:pPr lvl="1"/>
            <a:r>
              <a:rPr lang="en-US" sz="2400" dirty="0"/>
              <a:t>4 million</a:t>
            </a:r>
          </a:p>
          <a:p>
            <a:r>
              <a:rPr lang="en-US" sz="2800" dirty="0"/>
              <a:t>Average acres</a:t>
            </a:r>
          </a:p>
          <a:p>
            <a:pPr lvl="1"/>
            <a:r>
              <a:rPr lang="en-US" sz="2400" dirty="0"/>
              <a:t> 134 acres</a:t>
            </a:r>
          </a:p>
          <a:p>
            <a:endParaRPr lang="en-US" sz="2800" dirty="0"/>
          </a:p>
        </p:txBody>
      </p:sp>
      <p:sp>
        <p:nvSpPr>
          <p:cNvPr id="7" name="Text Placeholder 6"/>
          <p:cNvSpPr>
            <a:spLocks noGrp="1"/>
          </p:cNvSpPr>
          <p:nvPr>
            <p:ph type="body" sz="quarter" idx="3"/>
          </p:nvPr>
        </p:nvSpPr>
        <p:spPr>
          <a:xfrm>
            <a:off x="4114800" y="2418087"/>
            <a:ext cx="1543050" cy="523875"/>
          </a:xfrm>
        </p:spPr>
        <p:txBody>
          <a:bodyPr>
            <a:normAutofit lnSpcReduction="10000"/>
          </a:bodyPr>
          <a:lstStyle/>
          <a:p>
            <a:r>
              <a:rPr lang="en-US" sz="2800" dirty="0"/>
              <a:t>1890</a:t>
            </a:r>
          </a:p>
        </p:txBody>
      </p:sp>
      <p:sp>
        <p:nvSpPr>
          <p:cNvPr id="8" name="Content Placeholder 7"/>
          <p:cNvSpPr>
            <a:spLocks noGrp="1"/>
          </p:cNvSpPr>
          <p:nvPr>
            <p:ph sz="quarter" idx="4"/>
          </p:nvPr>
        </p:nvSpPr>
        <p:spPr>
          <a:xfrm>
            <a:off x="4114800" y="2975096"/>
            <a:ext cx="3887391" cy="3684588"/>
          </a:xfrm>
        </p:spPr>
        <p:txBody>
          <a:bodyPr>
            <a:normAutofit/>
          </a:bodyPr>
          <a:lstStyle/>
          <a:p>
            <a:r>
              <a:rPr lang="en-US" sz="2800" dirty="0"/>
              <a:t>Total Population</a:t>
            </a:r>
          </a:p>
          <a:p>
            <a:pPr lvl="1"/>
            <a:r>
              <a:rPr lang="en-US" sz="2400" dirty="0"/>
              <a:t>63 million</a:t>
            </a:r>
          </a:p>
          <a:p>
            <a:r>
              <a:rPr lang="en-US" sz="2800" dirty="0"/>
              <a:t>Farmers </a:t>
            </a:r>
          </a:p>
          <a:p>
            <a:pPr lvl="1"/>
            <a:r>
              <a:rPr lang="en-US" sz="2400" dirty="0"/>
              <a:t>43% of labor force</a:t>
            </a:r>
          </a:p>
          <a:p>
            <a:r>
              <a:rPr lang="en-US" sz="2800" dirty="0"/>
              <a:t> Number of farms: </a:t>
            </a:r>
          </a:p>
          <a:p>
            <a:pPr lvl="1"/>
            <a:r>
              <a:rPr lang="en-US" sz="2400" dirty="0"/>
              <a:t>4.6 million</a:t>
            </a:r>
          </a:p>
          <a:p>
            <a:r>
              <a:rPr lang="en-US" sz="2800" dirty="0"/>
              <a:t>Average acres</a:t>
            </a:r>
          </a:p>
          <a:p>
            <a:pPr lvl="1"/>
            <a:r>
              <a:rPr lang="en-US" sz="2400" dirty="0"/>
              <a:t> 136 acres</a:t>
            </a:r>
          </a:p>
          <a:p>
            <a:endParaRPr lang="en-US" sz="2800" dirty="0"/>
          </a:p>
        </p:txBody>
      </p:sp>
      <p:pic>
        <p:nvPicPr>
          <p:cNvPr id="24578" name="Picture 2" descr="http://yesteryearsnews.files.wordpress.com/2010/10/contour-farming-1890-iowa.jpg"/>
          <p:cNvPicPr>
            <a:picLocks noChangeAspect="1" noChangeArrowheads="1"/>
          </p:cNvPicPr>
          <p:nvPr/>
        </p:nvPicPr>
        <p:blipFill rotWithShape="1">
          <a:blip r:embed="rId2">
            <a:extLst>
              <a:ext uri="{28A0092B-C50C-407E-A947-70E740481C1C}">
                <a14:useLocalDpi xmlns:a14="http://schemas.microsoft.com/office/drawing/2010/main" val="0"/>
              </a:ext>
            </a:extLst>
          </a:blip>
          <a:srcRect t="16874" r="11026" b="6357"/>
          <a:stretch/>
        </p:blipFill>
        <p:spPr bwMode="auto">
          <a:xfrm>
            <a:off x="5334000" y="282919"/>
            <a:ext cx="3459018" cy="21362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384048"/>
            <a:ext cx="8286750" cy="1006474"/>
          </a:xfrm>
        </p:spPr>
        <p:txBody>
          <a:bodyPr>
            <a:normAutofit/>
          </a:bodyPr>
          <a:lstStyle/>
          <a:p>
            <a:r>
              <a:rPr lang="en-US" dirty="0"/>
              <a:t>The Emergence of Modern America: 1870-1900</a:t>
            </a:r>
          </a:p>
        </p:txBody>
      </p:sp>
      <p:sp>
        <p:nvSpPr>
          <p:cNvPr id="3" name="Content Placeholder 2"/>
          <p:cNvSpPr>
            <a:spLocks noGrp="1"/>
          </p:cNvSpPr>
          <p:nvPr>
            <p:ph idx="1"/>
          </p:nvPr>
        </p:nvSpPr>
        <p:spPr>
          <a:xfrm>
            <a:off x="432169" y="1296924"/>
            <a:ext cx="7848600" cy="4873752"/>
          </a:xfrm>
        </p:spPr>
        <p:txBody>
          <a:bodyPr>
            <a:noAutofit/>
          </a:bodyPr>
          <a:lstStyle/>
          <a:p>
            <a:r>
              <a:rPr lang="en-US" sz="2400" dirty="0"/>
              <a:t>1888  = The first long haul shipment of a refrigerated freight car was made from California to New York.</a:t>
            </a:r>
          </a:p>
          <a:p>
            <a:r>
              <a:rPr lang="en-US" sz="2400" dirty="0"/>
              <a:t>1892 = The gasoline tractor was built by John </a:t>
            </a:r>
            <a:r>
              <a:rPr lang="en-US" sz="2400" dirty="0" err="1"/>
              <a:t>Froelich</a:t>
            </a:r>
            <a:r>
              <a:rPr lang="en-US" sz="2400" dirty="0"/>
              <a:t>.</a:t>
            </a:r>
          </a:p>
          <a:p>
            <a:r>
              <a:rPr lang="en-US" sz="2400" dirty="0"/>
              <a:t>1890-1899</a:t>
            </a:r>
          </a:p>
          <a:p>
            <a:pPr lvl="1"/>
            <a:r>
              <a:rPr lang="en-US" sz="2000" dirty="0"/>
              <a:t>Average annual consumption of commercial fertilizer       </a:t>
            </a:r>
          </a:p>
          <a:p>
            <a:pPr lvl="2"/>
            <a:r>
              <a:rPr lang="en-US" sz="1800" dirty="0"/>
              <a:t>= 1.8 million tons</a:t>
            </a:r>
          </a:p>
          <a:p>
            <a:r>
              <a:rPr lang="en-US" sz="2400" dirty="0"/>
              <a:t>1895 = Automobile patent issued</a:t>
            </a:r>
          </a:p>
          <a:p>
            <a:r>
              <a:rPr lang="en-US" sz="2400" dirty="0"/>
              <a:t>1898 = New Wheat Varieties imported from Russia</a:t>
            </a:r>
          </a:p>
          <a:p>
            <a:pPr lvl="1"/>
            <a:r>
              <a:rPr lang="en-US" sz="2000" dirty="0"/>
              <a:t>By 1904 Wheat production went from </a:t>
            </a:r>
          </a:p>
          <a:p>
            <a:pPr marL="365760" lvl="1" indent="0">
              <a:buNone/>
            </a:pPr>
            <a:r>
              <a:rPr lang="en-US" sz="2000" dirty="0"/>
              <a:t>    60,000 to 20,000,000 bushels per year</a:t>
            </a:r>
          </a:p>
          <a:p>
            <a:r>
              <a:rPr lang="en-US" sz="2400" dirty="0"/>
              <a:t>1902 The Reclamation Act was passed</a:t>
            </a:r>
          </a:p>
          <a:p>
            <a:pPr lvl="1"/>
            <a:r>
              <a:rPr lang="en-US" sz="2400" dirty="0"/>
              <a:t> </a:t>
            </a:r>
            <a:r>
              <a:rPr lang="en-US" sz="2000" dirty="0"/>
              <a:t>Lead to water projects for irrigation.</a:t>
            </a:r>
          </a:p>
          <a:p>
            <a:endParaRPr lang="en-US" sz="2400" dirty="0"/>
          </a:p>
        </p:txBody>
      </p:sp>
      <p:pic>
        <p:nvPicPr>
          <p:cNvPr id="25602" name="Picture 2" descr="http://www.vintage-views.com/MeyersKonversations/Vol7/Wood/images/0527553k6-Getreide1b.jpg"/>
          <p:cNvPicPr>
            <a:picLocks noChangeAspect="1" noChangeArrowheads="1"/>
          </p:cNvPicPr>
          <p:nvPr/>
        </p:nvPicPr>
        <p:blipFill rotWithShape="1">
          <a:blip r:embed="rId2">
            <a:extLst>
              <a:ext uri="{28A0092B-C50C-407E-A947-70E740481C1C}">
                <a14:useLocalDpi xmlns:a14="http://schemas.microsoft.com/office/drawing/2010/main" val="0"/>
              </a:ext>
            </a:extLst>
          </a:blip>
          <a:srcRect r="45628"/>
          <a:stretch/>
        </p:blipFill>
        <p:spPr bwMode="auto">
          <a:xfrm>
            <a:off x="7010400" y="3429000"/>
            <a:ext cx="1905000" cy="28608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1.C : American Agricultural Developent&amp;quot;&quot;/&gt;&lt;property id=&quot;20307&quot; value=&quot;256&quot;/&gt;&lt;/object&gt;&lt;object type=&quot;3&quot; unique_id=&quot;10005&quot;&gt;&lt;property id=&quot;20148&quot; value=&quot;5&quot;/&gt;&lt;property id=&quot;20300&quot; value=&quot;Slide 2 - &amp;quot;“Those who labor in the earth, are the chosen people of God.”&amp;quot;&quot;/&gt;&lt;property id=&quot;20307&quot; value=&quot;259&quot;/&gt;&lt;/object&gt;&lt;object type=&quot;3&quot; unique_id=&quot;10006&quot;&gt;&lt;property id=&quot;20148&quot; value=&quot;5&quot;/&gt;&lt;property id=&quot;20300&quot; value=&quot;Slide 3 - &amp;quot;The 1700’s&amp;quot;&quot;/&gt;&lt;property id=&quot;20307&quot; value=&quot;257&quot;/&gt;&lt;/object&gt;&lt;object type=&quot;3&quot; unique_id=&quot;10007&quot;&gt;&lt;property id=&quot;20148&quot; value=&quot;5&quot;/&gt;&lt;property id=&quot;20300&quot; value=&quot;Slide 4 - &amp;quot;American Revolution: 1776&amp;quot;&quot;/&gt;&lt;property id=&quot;20307&quot; value=&quot;258&quot;/&gt;&lt;/object&gt;&lt;object type=&quot;3&quot; unique_id=&quot;10008&quot;&gt;&lt;property id=&quot;20148&quot; value=&quot;5&quot;/&gt;&lt;property id=&quot;20300&quot; value=&quot;Slide 5 - &amp;quot;1790’s&amp;quot;&quot;/&gt;&lt;property id=&quot;20307&quot; value=&quot;260&quot;/&gt;&lt;/object&gt;&lt;object type=&quot;3&quot; unique_id=&quot;10009&quot;&gt;&lt;property id=&quot;20148&quot; value=&quot;5&quot;/&gt;&lt;property id=&quot;20300&quot; value=&quot;Slide 6 - &amp;quot;1790’s&amp;quot;&quot;/&gt;&lt;property id=&quot;20307&quot; value=&quot;261&quot;/&gt;&lt;/object&gt;&lt;object type=&quot;3&quot; unique_id=&quot;10010&quot;&gt;&lt;property id=&quot;20148&quot; value=&quot;5&quot;/&gt;&lt;property id=&quot;20300&quot; value=&quot;Slide 7 - &amp;quot;The 1800’s&amp;quot;&quot;/&gt;&lt;property id=&quot;20307&quot; value=&quot;262&quot;/&gt;&lt;/object&gt;&lt;object type=&quot;3&quot; unique_id=&quot;10011&quot;&gt;&lt;property id=&quot;20148&quot; value=&quot;5&quot;/&gt;&lt;property id=&quot;20300&quot; value=&quot;Slide 8 - &amp;quot;1803: The Louisiana Purchase&amp;quot;&quot;/&gt;&lt;property id=&quot;20307&quot; value=&quot;263&quot;/&gt;&lt;/object&gt;&lt;object type=&quot;3&quot; unique_id=&quot;10012&quot;&gt;&lt;property id=&quot;20148&quot; value=&quot;5&quot;/&gt;&lt;property id=&quot;20300&quot; value=&quot;Slide 9 - &amp;quot;1805-1810&amp;quot;&quot;/&gt;&lt;property id=&quot;20307&quot; value=&quot;265&quot;/&gt;&lt;/object&gt;&lt;object type=&quot;3&quot; unique_id=&quot;10013&quot;&gt;&lt;property id=&quot;20148&quot; value=&quot;5&quot;/&gt;&lt;property id=&quot;20300&quot; value=&quot;Slide 10 - &amp;quot;1810-1850&amp;quot;&quot;/&gt;&lt;property id=&quot;20307&quot; value=&quot;266&quot;/&gt;&lt;/object&gt;&lt;object type=&quot;3&quot; unique_id=&quot;10014&quot;&gt;&lt;property id=&quot;20148&quot; value=&quot;5&quot;/&gt;&lt;property id=&quot;20300&quot; value=&quot;Slide 11 - &amp;quot;1850-1860&amp;quot;&quot;/&gt;&lt;property id=&quot;20307&quot; value=&quot;267&quot;/&gt;&lt;/object&gt;&lt;object type=&quot;3&quot; unique_id=&quot;10015&quot;&gt;&lt;property id=&quot;20148&quot; value=&quot;5&quot;/&gt;&lt;property id=&quot;20300&quot; value=&quot;Slide 13 - &amp;quot;1860’s: Reconstruction Era&amp;quot;&quot;/&gt;&lt;property id=&quot;20307&quot; value=&quot;268&quot;/&gt;&lt;/object&gt;&lt;object type=&quot;3&quot; unique_id=&quot;10016&quot;&gt;&lt;property id=&quot;20148&quot; value=&quot;5&quot;/&gt;&lt;property id=&quot;20300&quot; value=&quot;Slide 14 - &amp;quot;1860’s: Reconstruction Era&amp;quot;&quot;/&gt;&lt;property id=&quot;20307&quot; value=&quot;269&quot;/&gt;&lt;/object&gt;&lt;object type=&quot;3&quot; unique_id=&quot;10017&quot;&gt;&lt;property id=&quot;20148&quot; value=&quot;5&quot;/&gt;&lt;property id=&quot;20300&quot; value=&quot;Slide 12 - &amp;quot;The “Cotton Boom”&amp;quot;&quot;/&gt;&lt;property id=&quot;20307&quot; value=&quot;264&quot;/&gt;&lt;/object&gt;&lt;object type=&quot;3&quot; unique_id=&quot;10114&quot;&gt;&lt;property id=&quot;20148&quot; value=&quot;5&quot;/&gt;&lt;property id=&quot;20300&quot; value=&quot;Slide 15&quot;/&gt;&lt;property id=&quot;20307&quot; value=&quot;270&quot;/&gt;&lt;/object&gt;&lt;object type=&quot;3&quot; unique_id=&quot;10166&quot;&gt;&lt;property id=&quot;20148&quot; value=&quot;5&quot;/&gt;&lt;property id=&quot;20300&quot; value=&quot;Slide 16 - &amp;quot;The Development of the Industrial United States: 1870-1900&amp;quot;&quot;/&gt;&lt;property id=&quot;20307&quot; value=&quot;271&quot;/&gt;&lt;/object&gt;&lt;object type=&quot;3&quot; unique_id=&quot;10167&quot;&gt;&lt;property id=&quot;20148&quot; value=&quot;5&quot;/&gt;&lt;property id=&quot;20300&quot; value=&quot;Slide 17 - &amp;quot;The Emergence of Modern America: 1870-1900&amp;quot;&quot;/&gt;&lt;property id=&quot;20307&quot; value=&quot;272&quot;/&gt;&lt;/object&gt;&lt;object type=&quot;3&quot; unique_id=&quot;10168&quot;&gt;&lt;property id=&quot;20148&quot; value=&quot;5&quot;/&gt;&lt;property id=&quot;20300&quot; value=&quot;Slide 19 - &amp;quot;The Emergence of Modern America: 1900-1910&amp;quot;&quot;/&gt;&lt;property id=&quot;20307&quot; value=&quot;273&quot;/&gt;&lt;/object&gt;&lt;object type=&quot;3&quot; unique_id=&quot;10309&quot;&gt;&lt;property id=&quot;20148&quot; value=&quot;5&quot;/&gt;&lt;property id=&quot;20300&quot; value=&quot;Slide 18 - &amp;quot;STATS: 1900 – 1910&amp;quot;&quot;/&gt;&lt;property id=&quot;20307&quot; value=&quot;275&quot;/&gt;&lt;/object&gt;&lt;object type=&quot;3&quot; unique_id=&quot;10310&quot;&gt;&lt;property id=&quot;20148&quot; value=&quot;5&quot;/&gt;&lt;property id=&quot;20300&quot; value=&quot;Slide 20 - &amp;quot;The Emergence of Modern America: 1910-1920&amp;quot;&quot;/&gt;&lt;property id=&quot;20307&quot; value=&quot;280&quot;/&gt;&lt;/object&gt;&lt;object type=&quot;3&quot; unique_id=&quot;10311&quot;&gt;&lt;property id=&quot;20148&quot; value=&quot;5&quot;/&gt;&lt;property id=&quot;20300&quot; value=&quot;Slide 22 - &amp;quot;The Emergence of Modern America: 1920-1930&amp;quot;&quot;/&gt;&lt;property id=&quot;20307&quot; value=&quot;279&quot;/&gt;&lt;/object&gt;&lt;object type=&quot;3&quot; unique_id=&quot;10312&quot;&gt;&lt;property id=&quot;20148&quot; value=&quot;5&quot;/&gt;&lt;property id=&quot;20300&quot; value=&quot;Slide 21 - &amp;quot;STATS: 1920 – 1930&amp;quot;&quot;/&gt;&lt;property id=&quot;20307&quot; value=&quot;278&quot;/&gt;&lt;/object&gt;&lt;object type=&quot;3&quot; unique_id=&quot;10313&quot;&gt;&lt;property id=&quot;20148&quot; value=&quot;5&quot;/&gt;&lt;property id=&quot;20300&quot; value=&quot;Slide 23 - &amp;quot;Growth&amp;quot;&quot;/&gt;&lt;property id=&quot;20307&quot; value=&quot;276&quot;/&gt;&lt;/object&gt;&lt;object type=&quot;3&quot; unique_id=&quot;10314&quot;&gt;&lt;property id=&quot;20148&quot; value=&quot;5&quot;/&gt;&lt;property id=&quot;20300&quot; value=&quot;Slide 24&quot;/&gt;&lt;property id=&quot;20307&quot; value=&quot;274&quot;/&gt;&lt;/object&gt;&lt;/object&gt;&lt;/object&gt;&lt;/database&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1965</TotalTime>
  <Words>2664</Words>
  <Application>Microsoft Office PowerPoint</Application>
  <PresentationFormat>On-screen Show (4:3)</PresentationFormat>
  <Paragraphs>317</Paragraphs>
  <Slides>41</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Calibri Light</vt:lpstr>
      <vt:lpstr>Wingdings</vt:lpstr>
      <vt:lpstr>Office Theme</vt:lpstr>
      <vt:lpstr>American Agricultural Development</vt:lpstr>
      <vt:lpstr>“Those who labor in the earth, are the chosen people of God.”</vt:lpstr>
      <vt:lpstr>PowerPoint Presentation</vt:lpstr>
      <vt:lpstr>PowerPoint Presentation</vt:lpstr>
      <vt:lpstr>PowerPoint Presentation</vt:lpstr>
      <vt:lpstr>PowerPoint Presentation</vt:lpstr>
      <vt:lpstr>The 1700’s</vt:lpstr>
      <vt:lpstr>American Agrarianism</vt:lpstr>
      <vt:lpstr>PowerPoint Presentation</vt:lpstr>
      <vt:lpstr>American Agrarian Philosophy</vt:lpstr>
      <vt:lpstr>American Revolution: 1776</vt:lpstr>
      <vt:lpstr>Did you know?</vt:lpstr>
      <vt:lpstr>The 1700’s</vt:lpstr>
      <vt:lpstr>1790’s</vt:lpstr>
      <vt:lpstr>1790’s Innovations</vt:lpstr>
      <vt:lpstr>1790’s Innovations</vt:lpstr>
      <vt:lpstr>1790’s</vt:lpstr>
      <vt:lpstr>The 1800’s</vt:lpstr>
      <vt:lpstr>1803: The Louisiana Purchase</vt:lpstr>
      <vt:lpstr>PowerPoint Presentation</vt:lpstr>
      <vt:lpstr>PowerPoint Presentation</vt:lpstr>
      <vt:lpstr>1805-1810</vt:lpstr>
      <vt:lpstr>North Vs. South</vt:lpstr>
      <vt:lpstr>1810-1850</vt:lpstr>
      <vt:lpstr>1850-1860</vt:lpstr>
      <vt:lpstr>The “Cotton Boom”</vt:lpstr>
      <vt:lpstr>Manifest Destiny: 1840s</vt:lpstr>
      <vt:lpstr>Manifest Destiny: 1840s</vt:lpstr>
      <vt:lpstr>Civil War: 1861-1865</vt:lpstr>
      <vt:lpstr>1862: Lincoln Legacies</vt:lpstr>
      <vt:lpstr>PowerPoint Presentation</vt:lpstr>
      <vt:lpstr>Post-Civil War South</vt:lpstr>
      <vt:lpstr>Reconstruction Era: 1860’s</vt:lpstr>
      <vt:lpstr>African American Ag Innovators</vt:lpstr>
      <vt:lpstr>George Washington Carver Discoveries</vt:lpstr>
      <vt:lpstr>1862: The Homestead Act</vt:lpstr>
      <vt:lpstr>1860’s: Reconstruction Era</vt:lpstr>
      <vt:lpstr>Plight of The Native Americans</vt:lpstr>
      <vt:lpstr>The Development of the Industrial United States: 1870-1900</vt:lpstr>
      <vt:lpstr>1880 – 1890 Stats</vt:lpstr>
      <vt:lpstr>The Emergence of Modern America: 1870-1900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1.C : American Agricultural Developent</dc:title>
  <dc:creator>Dorothy Marie Farias</dc:creator>
  <cp:lastModifiedBy>Maggie Earle</cp:lastModifiedBy>
  <cp:revision>133</cp:revision>
  <dcterms:created xsi:type="dcterms:W3CDTF">2011-04-10T22:52:02Z</dcterms:created>
  <dcterms:modified xsi:type="dcterms:W3CDTF">2018-08-06T15:04:08Z</dcterms:modified>
</cp:coreProperties>
</file>